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50.xml" ContentType="application/vnd.ms-office.chartcolorstyle+xml"/>
  <Override PartName="/ppt/charts/style5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84" r:id="rId3"/>
    <p:sldId id="281" r:id="rId4"/>
    <p:sldId id="301" r:id="rId5"/>
    <p:sldId id="285" r:id="rId6"/>
    <p:sldId id="299" r:id="rId7"/>
    <p:sldId id="286" r:id="rId8"/>
    <p:sldId id="300" r:id="rId9"/>
    <p:sldId id="305" r:id="rId10"/>
    <p:sldId id="308" r:id="rId11"/>
    <p:sldId id="309" r:id="rId12"/>
    <p:sldId id="290" r:id="rId13"/>
    <p:sldId id="302" r:id="rId14"/>
    <p:sldId id="289" r:id="rId15"/>
    <p:sldId id="291" r:id="rId16"/>
    <p:sldId id="298" r:id="rId17"/>
    <p:sldId id="306" r:id="rId18"/>
    <p:sldId id="295" r:id="rId19"/>
    <p:sldId id="303" r:id="rId20"/>
    <p:sldId id="307" r:id="rId21"/>
    <p:sldId id="294" r:id="rId22"/>
    <p:sldId id="296" r:id="rId23"/>
    <p:sldId id="266" r:id="rId24"/>
    <p:sldId id="310" r:id="rId2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ětlana Hrabinová" initials="SH" lastIdx="1" clrIdx="0">
    <p:extLst>
      <p:ext uri="{19B8F6BF-5375-455C-9EA6-DF929625EA0E}">
        <p15:presenceInfo xmlns:p15="http://schemas.microsoft.com/office/powerpoint/2012/main" userId="S-1-5-21-770070720-3945125243-2690725130-53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C96"/>
    <a:srgbClr val="FF7800"/>
    <a:srgbClr val="46505A"/>
    <a:srgbClr val="E65014"/>
    <a:srgbClr val="33AEAB"/>
    <a:srgbClr val="34B232"/>
    <a:srgbClr val="000000"/>
    <a:srgbClr val="934114"/>
    <a:srgbClr val="87B919"/>
    <a:srgbClr val="0A87C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2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List_aplikac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List_aplikace_Microsoft_Excel7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0.xml"/><Relationship Id="rId2" Type="http://schemas.microsoft.com/office/2011/relationships/chartStyle" Target="style50.xml"/><Relationship Id="rId1" Type="http://schemas.openxmlformats.org/officeDocument/2006/relationships/package" Target="../embeddings/List_aplikace_Microsoft_Excel4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177253254956021"/>
          <c:y val="7.7727817745803354E-2"/>
          <c:w val="0.39645483818334687"/>
          <c:h val="0.8191646682653877"/>
        </c:manualLayout>
      </c:layout>
      <c:pieChart>
        <c:varyColors val="1"/>
        <c:ser>
          <c:idx val="0"/>
          <c:order val="0"/>
          <c:spPr>
            <a:effectLst/>
          </c:spPr>
          <c:explosion val="27"/>
          <c:dPt>
            <c:idx val="0"/>
            <c:bubble3D val="0"/>
            <c:spPr>
              <a:solidFill>
                <a:srgbClr val="E650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FA-481A-A412-D1A13F7CB906}"/>
              </c:ext>
            </c:extLst>
          </c:dPt>
          <c:dPt>
            <c:idx val="1"/>
            <c:bubble3D val="0"/>
            <c:explosion val="20"/>
            <c:spPr>
              <a:solidFill>
                <a:srgbClr val="FF7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FA-481A-A412-D1A13F7CB906}"/>
              </c:ext>
            </c:extLst>
          </c:dPt>
          <c:dPt>
            <c:idx val="2"/>
            <c:bubble3D val="0"/>
            <c:explosion val="21"/>
            <c:spPr>
              <a:solidFill>
                <a:srgbClr val="828C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FA-481A-A412-D1A13F7CB906}"/>
              </c:ext>
            </c:extLst>
          </c:dPt>
          <c:dPt>
            <c:idx val="3"/>
            <c:bubble3D val="0"/>
            <c:spPr>
              <a:solidFill>
                <a:srgbClr val="4650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E23-42EA-AB5D-7D132DDC4EB4}"/>
              </c:ext>
            </c:extLst>
          </c:dPt>
          <c:dLbls>
            <c:dLbl>
              <c:idx val="0"/>
              <c:layout>
                <c:manualLayout>
                  <c:x val="1.8424689974366863E-2"/>
                  <c:y val="2.53796962430055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rgbClr val="E6501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7F4335-6EB7-47A9-B473-55099557F1A7}" type="CATEGORYNAME">
                      <a:rPr lang="en-US" sz="2000" dirty="0">
                        <a:solidFill>
                          <a:srgbClr val="E65014"/>
                        </a:solidFill>
                        <a:latin typeface="+mn-lt"/>
                      </a:rPr>
                      <a:pPr>
                        <a:defRPr sz="2000">
                          <a:solidFill>
                            <a:srgbClr val="E65014"/>
                          </a:solidFill>
                        </a:defRPr>
                      </a:pPr>
                      <a:t>[NÁZEV KATEGORIE]</a:t>
                    </a:fld>
                    <a:r>
                      <a:rPr lang="en-US" sz="2000" baseline="0" dirty="0">
                        <a:solidFill>
                          <a:srgbClr val="E65014"/>
                        </a:solidFill>
                        <a:latin typeface="+mn-lt"/>
                      </a:rPr>
                      <a:t>
</a:t>
                    </a:r>
                    <a:fld id="{C54F65C2-61DD-477A-AACA-22845A6A13AC}" type="VALUE">
                      <a:rPr lang="en-US" sz="2000" baseline="0" smtClean="0">
                        <a:solidFill>
                          <a:srgbClr val="E65014"/>
                        </a:solidFill>
                        <a:latin typeface="+mn-lt"/>
                      </a:rPr>
                      <a:pPr>
                        <a:defRPr sz="2000">
                          <a:solidFill>
                            <a:srgbClr val="E65014"/>
                          </a:solidFill>
                        </a:defRPr>
                      </a:pPr>
                      <a:t>[HODNOTA]</a:t>
                    </a:fld>
                    <a:r>
                      <a:rPr lang="en-US" sz="2000" baseline="0" dirty="0" smtClean="0">
                        <a:solidFill>
                          <a:srgbClr val="E65014"/>
                        </a:solidFill>
                        <a:latin typeface="+mn-lt"/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E6501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FA-481A-A412-D1A13F7CB906}"/>
                </c:ext>
              </c:extLst>
            </c:dLbl>
            <c:dLbl>
              <c:idx val="1"/>
              <c:layout>
                <c:manualLayout>
                  <c:x val="0.14841159710818627"/>
                  <c:y val="-2.0303657074340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rgbClr val="FF78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031B7D-FF11-4439-A4AD-27A3C801AB39}" type="CATEGORYNAME">
                      <a:rPr lang="en-US" sz="2000">
                        <a:solidFill>
                          <a:srgbClr val="FF7800"/>
                        </a:solidFill>
                        <a:latin typeface="+mn-lt"/>
                      </a:rPr>
                      <a:pPr>
                        <a:defRPr sz="2000">
                          <a:solidFill>
                            <a:srgbClr val="FF7800"/>
                          </a:solidFill>
                        </a:defRPr>
                      </a:pPr>
                      <a:t>[NÁZEV KATEGORIE]</a:t>
                    </a:fld>
                    <a:r>
                      <a:rPr lang="en-US" sz="2000" baseline="0" dirty="0">
                        <a:solidFill>
                          <a:srgbClr val="FF7800"/>
                        </a:solidFill>
                        <a:latin typeface="+mn-lt"/>
                      </a:rPr>
                      <a:t>
</a:t>
                    </a:r>
                    <a:fld id="{95468F7E-ADAC-4FB5-BEE6-8428B49B825A}" type="VALUE">
                      <a:rPr lang="en-US" sz="2000" baseline="0" smtClean="0">
                        <a:solidFill>
                          <a:srgbClr val="FF7800"/>
                        </a:solidFill>
                        <a:latin typeface="+mn-lt"/>
                      </a:rPr>
                      <a:pPr>
                        <a:defRPr sz="2000">
                          <a:solidFill>
                            <a:srgbClr val="FF7800"/>
                          </a:solidFill>
                        </a:defRPr>
                      </a:pPr>
                      <a:t>[HODNOTA]</a:t>
                    </a:fld>
                    <a:r>
                      <a:rPr lang="en-US" sz="2000" baseline="0" dirty="0" smtClean="0">
                        <a:solidFill>
                          <a:srgbClr val="FF7800"/>
                        </a:solidFill>
                        <a:latin typeface="+mn-lt"/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FF78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76100101485706"/>
                      <c:h val="0.19274620303756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FA-481A-A412-D1A13F7CB906}"/>
                </c:ext>
              </c:extLst>
            </c:dLbl>
            <c:dLbl>
              <c:idx val="2"/>
              <c:layout>
                <c:manualLayout>
                  <c:x val="-9.8265013196623726E-3"/>
                  <c:y val="9.9920063902312026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rgbClr val="828C9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484675-7BB7-45FD-901C-205013E21F08}" type="CATEGORYNAME">
                      <a:rPr lang="en-US" sz="2000">
                        <a:solidFill>
                          <a:srgbClr val="828C96"/>
                        </a:solidFill>
                        <a:latin typeface="+mn-lt"/>
                      </a:rPr>
                      <a:pPr>
                        <a:defRPr sz="2000">
                          <a:solidFill>
                            <a:srgbClr val="828C96"/>
                          </a:solidFill>
                        </a:defRPr>
                      </a:pPr>
                      <a:t>[NÁZEV KATEGORIE]</a:t>
                    </a:fld>
                    <a:r>
                      <a:rPr lang="en-US" sz="2000" baseline="0" dirty="0">
                        <a:solidFill>
                          <a:srgbClr val="828C96"/>
                        </a:solidFill>
                        <a:latin typeface="+mn-lt"/>
                      </a:rPr>
                      <a:t>
</a:t>
                    </a:r>
                    <a:fld id="{0D026044-BF9E-4D97-A4FD-835A22179C6E}" type="VALUE">
                      <a:rPr lang="en-US" sz="2000" baseline="0" smtClean="0">
                        <a:solidFill>
                          <a:srgbClr val="828C96"/>
                        </a:solidFill>
                        <a:latin typeface="+mn-lt"/>
                      </a:rPr>
                      <a:pPr>
                        <a:defRPr sz="2000">
                          <a:solidFill>
                            <a:srgbClr val="828C96"/>
                          </a:solidFill>
                        </a:defRPr>
                      </a:pPr>
                      <a:t>[HODNOTA]</a:t>
                    </a:fld>
                    <a:r>
                      <a:rPr lang="en-US" sz="2000" baseline="0" dirty="0" smtClean="0">
                        <a:solidFill>
                          <a:srgbClr val="828C96"/>
                        </a:solidFill>
                        <a:latin typeface="+mn-lt"/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828C9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70946942986081"/>
                      <c:h val="0.19274620303756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1FA-481A-A412-D1A13F7CB906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rgbClr val="46505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C237BF-69B7-434E-9E18-F5467BDF27D7}" type="CATEGORYNAME">
                      <a:rPr lang="en-US">
                        <a:solidFill>
                          <a:srgbClr val="46505A"/>
                        </a:solidFill>
                      </a:rPr>
                      <a:pPr>
                        <a:defRPr sz="2000">
                          <a:solidFill>
                            <a:srgbClr val="46505A"/>
                          </a:solidFill>
                        </a:defRPr>
                      </a:pPr>
                      <a:t>[NÁZEV KATEGORIE]</a:t>
                    </a:fld>
                    <a:r>
                      <a:rPr lang="en-US" baseline="0" dirty="0">
                        <a:solidFill>
                          <a:srgbClr val="46505A"/>
                        </a:solidFill>
                      </a:rPr>
                      <a:t>
</a:t>
                    </a:r>
                    <a:fld id="{86AFD8AF-B464-40C7-A745-3F33CCCDCFA0}" type="PERCENTAGE">
                      <a:rPr lang="en-US" baseline="0">
                        <a:solidFill>
                          <a:srgbClr val="46505A"/>
                        </a:solidFill>
                      </a:rPr>
                      <a:pPr>
                        <a:defRPr sz="2000">
                          <a:solidFill>
                            <a:srgbClr val="46505A"/>
                          </a:solidFill>
                        </a:defRPr>
                      </a:pPr>
                      <a:t>[PROCENTO]</a:t>
                    </a:fld>
                    <a:endParaRPr lang="en-US" baseline="0" dirty="0">
                      <a:solidFill>
                        <a:srgbClr val="46505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46505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E23-42EA-AB5D-7D132DDC4E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rgbClr val="E65014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List1!$H$2:$H$5</c:f>
              <c:strCache>
                <c:ptCount val="4"/>
                <c:pt idx="0">
                  <c:v>External grants</c:v>
                </c:pt>
                <c:pt idx="1">
                  <c:v>LO1504</c:v>
                </c:pt>
                <c:pt idx="2">
                  <c:v>Contractual research</c:v>
                </c:pt>
                <c:pt idx="3">
                  <c:v>Institutional support</c:v>
                </c:pt>
              </c:strCache>
            </c:strRef>
          </c:cat>
          <c:val>
            <c:numRef>
              <c:f>List1!$G$2:$G$5</c:f>
              <c:numCache>
                <c:formatCode>0</c:formatCode>
                <c:ptCount val="4"/>
                <c:pt idx="0">
                  <c:v>40</c:v>
                </c:pt>
                <c:pt idx="1">
                  <c:v>20</c:v>
                </c:pt>
                <c:pt idx="2">
                  <c:v>8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FA-481A-A412-D1A13F7CB90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224909096489465E-2"/>
          <c:y val="0.18496574648168285"/>
          <c:w val="0.95955018180702112"/>
          <c:h val="0.718139566147398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7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List1!$A$34:$A$36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2019*</c:v>
                </c:pt>
              </c:strCache>
            </c:strRef>
          </c:cat>
          <c:val>
            <c:numRef>
              <c:f>List1!$B$34:$B$36</c:f>
              <c:numCache>
                <c:formatCode>General</c:formatCode>
                <c:ptCount val="3"/>
                <c:pt idx="0">
                  <c:v>118</c:v>
                </c:pt>
                <c:pt idx="1">
                  <c:v>143</c:v>
                </c:pt>
                <c:pt idx="2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2-4C62-A5EF-F2E1DCA394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79891328"/>
        <c:axId val="-179877728"/>
      </c:barChart>
      <c:catAx>
        <c:axId val="-17989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46505A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79877728"/>
        <c:crosses val="autoZero"/>
        <c:auto val="1"/>
        <c:lblAlgn val="ctr"/>
        <c:lblOffset val="100"/>
        <c:noMultiLvlLbl val="0"/>
      </c:catAx>
      <c:valAx>
        <c:axId val="-179877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7989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386280996808606E-2"/>
          <c:y val="0.18221202163517047"/>
          <c:w val="0.95955018180702112"/>
          <c:h val="0.71813956614739805"/>
        </c:manualLayout>
      </c:layout>
      <c:barChart>
        <c:barDir val="col"/>
        <c:grouping val="clustered"/>
        <c:varyColors val="0"/>
        <c:ser>
          <c:idx val="0"/>
          <c:order val="0"/>
          <c:tx>
            <c:v>2017 – total 118</c:v>
          </c:tx>
          <c:spPr>
            <a:solidFill>
              <a:srgbClr val="4650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46505A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List1!$A$27:$A$28</c:f>
              <c:strCache>
                <c:ptCount val="2"/>
                <c:pt idx="0">
                  <c:v>Researchers</c:v>
                </c:pt>
                <c:pt idx="1">
                  <c:v>Administration, Technicians</c:v>
                </c:pt>
              </c:strCache>
            </c:strRef>
          </c:cat>
          <c:val>
            <c:numRef>
              <c:f>List1!$B$27:$B$28</c:f>
              <c:numCache>
                <c:formatCode>General</c:formatCode>
                <c:ptCount val="2"/>
                <c:pt idx="0">
                  <c:v>96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1-460E-B7C8-43E1C3C4D7E7}"/>
            </c:ext>
          </c:extLst>
        </c:ser>
        <c:ser>
          <c:idx val="1"/>
          <c:order val="1"/>
          <c:tx>
            <c:v>2018 – total 143</c:v>
          </c:tx>
          <c:spPr>
            <a:solidFill>
              <a:srgbClr val="FF7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46505A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List1!$D$27:$D$28</c:f>
              <c:numCache>
                <c:formatCode>General</c:formatCode>
                <c:ptCount val="2"/>
                <c:pt idx="0">
                  <c:v>113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1-460E-B7C8-43E1C3C4D7E7}"/>
            </c:ext>
          </c:extLst>
        </c:ser>
        <c:ser>
          <c:idx val="2"/>
          <c:order val="2"/>
          <c:tx>
            <c:v>2019 – total 149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List1!$F$27:$F$28</c:f>
              <c:numCache>
                <c:formatCode>General</c:formatCode>
                <c:ptCount val="2"/>
                <c:pt idx="0">
                  <c:v>119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91-47B4-95EF-EBC2CE13E2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79891328"/>
        <c:axId val="-179877728"/>
      </c:barChart>
      <c:catAx>
        <c:axId val="-17989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46505A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79877728"/>
        <c:crosses val="autoZero"/>
        <c:auto val="1"/>
        <c:lblAlgn val="ctr"/>
        <c:lblOffset val="100"/>
        <c:noMultiLvlLbl val="0"/>
      </c:catAx>
      <c:valAx>
        <c:axId val="-179877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7989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46505A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46505A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46505A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46505A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 w="28575" cap="rnd">
              <a:solidFill>
                <a:srgbClr val="FF78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65014"/>
              </a:solidFill>
              <a:ln w="9525">
                <a:solidFill>
                  <a:srgbClr val="FF7800"/>
                </a:solidFill>
              </a:ln>
              <a:effectLst/>
            </c:spPr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List1!$B$2:$B$10</c:f>
              <c:numCache>
                <c:formatCode>General</c:formatCode>
                <c:ptCount val="9"/>
                <c:pt idx="0">
                  <c:v>4</c:v>
                </c:pt>
                <c:pt idx="1">
                  <c:v>45</c:v>
                </c:pt>
                <c:pt idx="2">
                  <c:v>253</c:v>
                </c:pt>
                <c:pt idx="3">
                  <c:v>414</c:v>
                </c:pt>
                <c:pt idx="4">
                  <c:v>627</c:v>
                </c:pt>
                <c:pt idx="5">
                  <c:v>795</c:v>
                </c:pt>
                <c:pt idx="6">
                  <c:v>1004</c:v>
                </c:pt>
                <c:pt idx="7">
                  <c:v>1432</c:v>
                </c:pt>
                <c:pt idx="8">
                  <c:v>1539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1D-4DCC-81A5-9D1CA0197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1997200"/>
        <c:axId val="1371993872"/>
      </c:lineChart>
      <c:catAx>
        <c:axId val="137199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71993872"/>
        <c:crosses val="autoZero"/>
        <c:auto val="1"/>
        <c:lblAlgn val="ctr"/>
        <c:lblOffset val="100"/>
        <c:noMultiLvlLbl val="0"/>
      </c:catAx>
      <c:valAx>
        <c:axId val="137199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7199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650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46505A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35</c:v>
                </c:pt>
                <c:pt idx="1">
                  <c:v>24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D-4993-B8A8-0BF849BC72C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7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46505A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33</c:v>
                </c:pt>
                <c:pt idx="1">
                  <c:v>35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D-4993-B8A8-0BF849BC72C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46505A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43</c:v>
                </c:pt>
                <c:pt idx="1">
                  <c:v>32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8-4FE7-936F-DD2A7A06C4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43997184"/>
        <c:axId val="1644005920"/>
      </c:barChart>
      <c:catAx>
        <c:axId val="164399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46505A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4005920"/>
        <c:crosses val="autoZero"/>
        <c:auto val="1"/>
        <c:lblAlgn val="ctr"/>
        <c:lblOffset val="100"/>
        <c:noMultiLvlLbl val="0"/>
      </c:catAx>
      <c:valAx>
        <c:axId val="1644005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399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46505A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7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List1!$A$7:$A$9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List1!$B$7:$B$9</c:f>
              <c:numCache>
                <c:formatCode>General</c:formatCode>
                <c:ptCount val="3"/>
                <c:pt idx="0">
                  <c:v>11</c:v>
                </c:pt>
                <c:pt idx="1">
                  <c:v>14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7-4FA3-9EBE-AD7E62C335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43997184"/>
        <c:axId val="1644005920"/>
      </c:barChart>
      <c:catAx>
        <c:axId val="164399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46505A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4005920"/>
        <c:crosses val="autoZero"/>
        <c:auto val="1"/>
        <c:lblAlgn val="ctr"/>
        <c:lblOffset val="100"/>
        <c:noMultiLvlLbl val="0"/>
      </c:catAx>
      <c:valAx>
        <c:axId val="1644005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399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List1!$E$1</c:f>
              <c:strCache>
                <c:ptCount val="1"/>
              </c:strCache>
            </c:strRef>
          </c:tx>
          <c:spPr>
            <a:solidFill>
              <a:srgbClr val="FF7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List1!$A$7:$A$9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List1!$E$7:$E$9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A-4A1E-B5A8-6A09BCB9A0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43997184"/>
        <c:axId val="1644005920"/>
      </c:barChart>
      <c:catAx>
        <c:axId val="164399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46505A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4005920"/>
        <c:crosses val="autoZero"/>
        <c:auto val="1"/>
        <c:lblAlgn val="ctr"/>
        <c:lblOffset val="100"/>
        <c:noMultiLvlLbl val="0"/>
      </c:catAx>
      <c:valAx>
        <c:axId val="1644005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399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224909096489465E-2"/>
          <c:y val="0.18496574648168285"/>
          <c:w val="0.95955018180702112"/>
          <c:h val="0.71813956614739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List1!$B$32</c:f>
              <c:strCache>
                <c:ptCount val="1"/>
                <c:pt idx="0">
                  <c:v>1st study year</c:v>
                </c:pt>
              </c:strCache>
            </c:strRef>
          </c:tx>
          <c:spPr>
            <a:solidFill>
              <a:srgbClr val="4650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46505A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List1!$A$33:$A$34</c:f>
              <c:strCache>
                <c:ptCount val="2"/>
                <c:pt idx="0">
                  <c:v>Biomaterials  and Biocomposites</c:v>
                </c:pt>
                <c:pt idx="1">
                  <c:v>Nanotechnology  and Advanced Materials</c:v>
                </c:pt>
              </c:strCache>
            </c:strRef>
          </c:cat>
          <c:val>
            <c:numRef>
              <c:f>List1!$B$33:$B$34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2-45C0-B131-B893A4ED75B9}"/>
            </c:ext>
          </c:extLst>
        </c:ser>
        <c:ser>
          <c:idx val="1"/>
          <c:order val="1"/>
          <c:tx>
            <c:strRef>
              <c:f>List1!$C$32</c:f>
              <c:strCache>
                <c:ptCount val="1"/>
                <c:pt idx="0">
                  <c:v>2nd study year</c:v>
                </c:pt>
              </c:strCache>
            </c:strRef>
          </c:tx>
          <c:spPr>
            <a:solidFill>
              <a:srgbClr val="FF7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46505A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List1!$A$33:$A$34</c:f>
              <c:strCache>
                <c:ptCount val="2"/>
                <c:pt idx="0">
                  <c:v>Biomaterials  and Biocomposites</c:v>
                </c:pt>
                <c:pt idx="1">
                  <c:v>Nanotechnology  and Advanced Materials</c:v>
                </c:pt>
              </c:strCache>
            </c:strRef>
          </c:cat>
          <c:val>
            <c:numRef>
              <c:f>List1!$C$33:$C$34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2-45C0-B131-B893A4ED75B9}"/>
            </c:ext>
          </c:extLst>
        </c:ser>
        <c:ser>
          <c:idx val="2"/>
          <c:order val="2"/>
          <c:tx>
            <c:strRef>
              <c:f>List1!$D$32</c:f>
              <c:strCache>
                <c:ptCount val="1"/>
                <c:pt idx="0">
                  <c:v>3rd study year</c:v>
                </c:pt>
              </c:strCache>
            </c:strRef>
          </c:tx>
          <c:spPr>
            <a:solidFill>
              <a:srgbClr val="828C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List1!$A$33:$A$34</c:f>
              <c:strCache>
                <c:ptCount val="2"/>
                <c:pt idx="0">
                  <c:v>Biomaterials  and Biocomposites</c:v>
                </c:pt>
                <c:pt idx="1">
                  <c:v>Nanotechnology  and Advanced Materials</c:v>
                </c:pt>
              </c:strCache>
            </c:strRef>
          </c:cat>
          <c:val>
            <c:numRef>
              <c:f>List1!$D$33:$D$34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F2-45C0-B131-B893A4ED75B9}"/>
            </c:ext>
          </c:extLst>
        </c:ser>
        <c:ser>
          <c:idx val="3"/>
          <c:order val="3"/>
          <c:tx>
            <c:strRef>
              <c:f>List1!$E$32</c:f>
              <c:strCache>
                <c:ptCount val="1"/>
                <c:pt idx="0">
                  <c:v>4th study year</c:v>
                </c:pt>
              </c:strCache>
            </c:strRef>
          </c:tx>
          <c:spPr>
            <a:solidFill>
              <a:srgbClr val="E650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List1!$A$33:$A$34</c:f>
              <c:strCache>
                <c:ptCount val="2"/>
                <c:pt idx="0">
                  <c:v>Biomaterials  and Biocomposites</c:v>
                </c:pt>
                <c:pt idx="1">
                  <c:v>Nanotechnology  and Advanced Materials</c:v>
                </c:pt>
              </c:strCache>
            </c:strRef>
          </c:cat>
          <c:val>
            <c:numRef>
              <c:f>List1!$E$33:$E$34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F2-45C0-B131-B893A4ED75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79891328"/>
        <c:axId val="-179877728"/>
      </c:barChart>
      <c:catAx>
        <c:axId val="-17989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46505A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79877728"/>
        <c:crosses val="autoZero"/>
        <c:auto val="1"/>
        <c:lblAlgn val="ctr"/>
        <c:lblOffset val="100"/>
        <c:noMultiLvlLbl val="0"/>
      </c:catAx>
      <c:valAx>
        <c:axId val="-179877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7989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6505A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6505A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6505A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1.0760172825250413E-2"/>
          <c:y val="0"/>
          <c:w val="0.89999991313568029"/>
          <c:h val="6.9764643257114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46505A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List1!$A$2:$A$11</cx:f>
        <cx:lvl ptCount="10">
          <cx:pt idx="0">POLYMER SCIENCE</cx:pt>
          <cx:pt idx="1">MATERIALS SCIENCE MULTIDISCIPLINARY</cx:pt>
          <cx:pt idx="2">PHYSICS APPLIED</cx:pt>
          <cx:pt idx="3">CHEMISTRY MULTIDISCIPLINARY</cx:pt>
          <cx:pt idx="4">NANOSCIENCE NANOTECHNOLOGY</cx:pt>
          <cx:pt idx="5">CHEMISTRY PHYSICAL</cx:pt>
          <cx:pt idx="6">ENGINEERING CHEMICAL</cx:pt>
          <cx:pt idx="7">PHYSICS CONDENSED MATTER</cx:pt>
          <cx:pt idx="8">MECHANICS</cx:pt>
          <cx:pt idx="9">MATERIALS SCIENCE BIOMATERIALS</cx:pt>
        </cx:lvl>
      </cx:strDim>
      <cx:numDim type="size">
        <cx:f>List1!$B$2:$B$11</cx:f>
        <cx:lvl ptCount="10" formatCode="Vęeobecný">
          <cx:pt idx="0">227</cx:pt>
          <cx:pt idx="1">179</cx:pt>
          <cx:pt idx="2">89</cx:pt>
          <cx:pt idx="3">75</cx:pt>
          <cx:pt idx="4">68</cx:pt>
          <cx:pt idx="5">50</cx:pt>
          <cx:pt idx="6">50</cx:pt>
          <cx:pt idx="7">50</cx:pt>
          <cx:pt idx="8">46</cx:pt>
          <cx:pt idx="9">37</cx:pt>
        </cx:lvl>
      </cx:numDim>
    </cx:data>
    <cx:data id="1">
      <cx:strDim type="cat">
        <cx:f>List1!$A$2:$A$11</cx:f>
        <cx:lvl ptCount="10">
          <cx:pt idx="0">POLYMER SCIENCE</cx:pt>
          <cx:pt idx="1">MATERIALS SCIENCE MULTIDISCIPLINARY</cx:pt>
          <cx:pt idx="2">PHYSICS APPLIED</cx:pt>
          <cx:pt idx="3">CHEMISTRY MULTIDISCIPLINARY</cx:pt>
          <cx:pt idx="4">NANOSCIENCE NANOTECHNOLOGY</cx:pt>
          <cx:pt idx="5">CHEMISTRY PHYSICAL</cx:pt>
          <cx:pt idx="6">ENGINEERING CHEMICAL</cx:pt>
          <cx:pt idx="7">PHYSICS CONDENSED MATTER</cx:pt>
          <cx:pt idx="8">MECHANICS</cx:pt>
          <cx:pt idx="9">MATERIALS SCIENCE BIOMATERIALS</cx:pt>
        </cx:lvl>
      </cx:strDim>
      <cx:numDim type="size">
        <cx:f>List1!$C$2:$C$11</cx:f>
        <cx:lvl ptCount="10" formatCode="Vęeobecný"/>
      </cx:numDim>
    </cx:data>
  </cx:chartData>
  <cx:chart>
    <cx:plotArea>
      <cx:plotAreaRegion>
        <cx:series layoutId="treemap" uniqueId="{00C92090-707B-406B-AA7C-D6EB38FE075C}" formatIdx="0">
          <cx:tx>
            <cx:txData>
              <cx:f>List1!$B$1</cx:f>
              <cx:v>Řada 1</cx:v>
            </cx:txData>
          </cx:tx>
          <cx:dataPt idx="0">
            <cx:spPr>
              <a:solidFill>
                <a:srgbClr val="33AEAB"/>
              </a:solidFill>
            </cx:spPr>
          </cx:dataPt>
          <cx:dataPt idx="1">
            <cx:spPr>
              <a:solidFill>
                <a:srgbClr val="FF7800"/>
              </a:solidFill>
            </cx:spPr>
          </cx:dataPt>
          <cx:dataPt idx="2">
            <cx:spPr>
              <a:solidFill>
                <a:srgbClr val="34B232"/>
              </a:solidFill>
            </cx:spPr>
          </cx:dataPt>
          <cx:dataPt idx="3">
            <cx:spPr>
              <a:solidFill>
                <a:srgbClr val="FFCD00"/>
              </a:solidFill>
            </cx:spPr>
          </cx:dataPt>
          <cx:dataPt idx="4">
            <cx:spPr>
              <a:solidFill>
                <a:srgbClr val="0A87C3"/>
              </a:solidFill>
            </cx:spPr>
          </cx:dataPt>
          <cx:dataPt idx="5">
            <cx:spPr>
              <a:solidFill>
                <a:srgbClr val="87B919"/>
              </a:solidFill>
            </cx:spPr>
          </cx:dataPt>
          <cx:dataPt idx="6">
            <cx:spPr>
              <a:solidFill>
                <a:srgbClr val="EB2837"/>
              </a:solidFill>
            </cx:spPr>
          </cx:dataPt>
          <cx:dataPt idx="7">
            <cx:spPr>
              <a:solidFill>
                <a:srgbClr val="934114"/>
              </a:solidFill>
            </cx:spPr>
          </cx:dataPt>
          <cx:dataPt idx="8">
            <cx:spPr>
              <a:solidFill>
                <a:srgbClr val="46505A"/>
              </a:solidFill>
            </cx:spPr>
          </cx:dataPt>
          <cx:dataPt idx="9">
            <cx:spPr>
              <a:solidFill>
                <a:srgbClr val="0F1455"/>
              </a:solidFill>
            </cx:spPr>
          </cx:dataPt>
          <cx:dataLabels pos="in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400" b="1"/>
                </a:pPr>
                <a:endParaRPr lang="cs-CZ" sz="1400" b="1"/>
              </a:p>
            </cx:txPr>
            <cx:visibility seriesName="0" categoryName="1" value="1"/>
            <cx:separator>
</cx:separator>
            <cx:dataLabel idx="0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400"/>
                  </a:pPr>
                  <a:r>
                    <a:rPr lang="cs-CZ" sz="1400" b="1"/>
                    <a:t>POLYMER SCIENCE
227</a:t>
                  </a:r>
                </a:p>
              </cx:txPr>
              <cx:visibility seriesName="0" categoryName="1" value="1"/>
              <cx:separator>
</cx:separator>
            </cx:dataLabel>
            <cx:dataLabel idx="1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600"/>
                  </a:pPr>
                  <a:r>
                    <a:rPr lang="cs-CZ" sz="1400" b="1"/>
                    <a:t>MATERIALS SCIENCE MULTIDISCIPLINARY
179</a:t>
                  </a:r>
                </a:p>
              </cx:txPr>
            </cx:dataLabel>
            <cx:dataLabel idx="2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600"/>
                  </a:pPr>
                  <a:r>
                    <a:rPr lang="cs-CZ" sz="1400" b="1"/>
                    <a:t>PHYSICS APPLIED
89</a:t>
                  </a:r>
                </a:p>
              </cx:txPr>
              <cx:visibility seriesName="0" categoryName="1" value="1"/>
              <cx:separator>
</cx:separator>
            </cx:dataLabel>
            <cx:dataLabel idx="3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600"/>
                  </a:pPr>
                  <a:r>
                    <a:rPr lang="cs-CZ" sz="1400" b="1"/>
                    <a:t>CHEMISTRY MULTIDISCIPLINARY
75</a:t>
                  </a:r>
                </a:p>
              </cx:txPr>
            </cx:dataLabel>
            <cx:dataLabel idx="4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600"/>
                  </a:pPr>
                  <a:r>
                    <a:rPr lang="cs-CZ" sz="1400" b="1"/>
                    <a:t>NANOSCIENCE NANOTECHNOLOGY
68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>
            <cx:parentLabelLayout val="banner"/>
          </cx:layoutPr>
        </cx:series>
        <cx:series layoutId="treemap" hidden="1" uniqueId="{AA34E4FE-486F-4254-81D2-06E0602D50C1}" formatIdx="1">
          <cx:tx>
            <cx:txData>
              <cx:f>List1!$C$1</cx:f>
              <cx:v>Řada 2</cx:v>
            </cx:txData>
          </cx:tx>
          <cx:dataId val="1"/>
          <cx:layoutPr>
            <cx:parentLabelLayout val="none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bg1"/>
    </cs:fontRef>
    <cs:defRPr sz="1197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0.8111</cdr:x>
      <cdr:y>0.91856</cdr:y>
    </cdr:from>
    <cdr:to>
      <cdr:x>0.99136</cdr:x>
      <cdr:y>0.96931</cdr:y>
    </cdr:to>
    <cdr:sp macro="" textlink="">
      <cdr:nvSpPr>
        <cdr:cNvPr id="2" name="TextovéPole 6"/>
        <cdr:cNvSpPr txBox="1"/>
      </cdr:nvSpPr>
      <cdr:spPr>
        <a:xfrm xmlns:a="http://schemas.openxmlformats.org/drawingml/2006/main">
          <a:off x="8542118" y="4596495"/>
          <a:ext cx="1898419" cy="2539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50" dirty="0" err="1" smtClean="0">
              <a:solidFill>
                <a:srgbClr val="46505A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State</a:t>
          </a:r>
          <a:r>
            <a:rPr lang="cs-CZ" sz="1050" dirty="0" smtClean="0">
              <a:solidFill>
                <a:srgbClr val="46505A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as </a:t>
          </a:r>
          <a:r>
            <a:rPr lang="cs-CZ" sz="1050" dirty="0" err="1" smtClean="0">
              <a:solidFill>
                <a:srgbClr val="46505A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of</a:t>
          </a:r>
          <a:r>
            <a:rPr lang="cs-CZ" sz="1050" dirty="0" smtClean="0">
              <a:solidFill>
                <a:srgbClr val="46505A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cs-CZ" sz="1050" dirty="0" err="1" smtClean="0">
              <a:solidFill>
                <a:srgbClr val="46505A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December</a:t>
          </a:r>
          <a:r>
            <a:rPr lang="cs-CZ" sz="1050" dirty="0" smtClean="0">
              <a:solidFill>
                <a:srgbClr val="46505A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2, 2019</a:t>
          </a:r>
          <a:endParaRPr lang="cs-CZ" sz="1050" dirty="0">
            <a:solidFill>
              <a:srgbClr val="46505A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ACF45-DA86-42F8-B522-DD0B1696291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B89D9-EABB-4DEB-90FC-435F4B1FF5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57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41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08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10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14484" y="365125"/>
            <a:ext cx="1033931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AEAB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4484" y="1825625"/>
            <a:ext cx="10339316" cy="4351338"/>
          </a:xfrm>
        </p:spPr>
        <p:txBody>
          <a:bodyPr/>
          <a:lstStyle>
            <a:lvl1pPr marL="361950" indent="-361950">
              <a:lnSpc>
                <a:spcPct val="100000"/>
              </a:lnSpc>
              <a:buFontTx/>
              <a:buBlip>
                <a:blip r:embed="rId2"/>
              </a:buBlip>
              <a:defRPr sz="3200">
                <a:solidFill>
                  <a:srgbClr val="080808"/>
                </a:solidFill>
              </a:defRPr>
            </a:lvl1pPr>
            <a:lvl2pPr marL="809625" indent="-352425">
              <a:lnSpc>
                <a:spcPct val="100000"/>
              </a:lnSpc>
              <a:buFontTx/>
              <a:buBlip>
                <a:blip r:embed="rId2"/>
              </a:buBlip>
              <a:defRPr sz="2800">
                <a:solidFill>
                  <a:srgbClr val="080808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rgbClr val="080808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rgbClr val="080808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80808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14484" y="6356350"/>
            <a:ext cx="2566916" cy="365125"/>
          </a:xfrm>
        </p:spPr>
        <p:txBody>
          <a:bodyPr/>
          <a:lstStyle/>
          <a:p>
            <a:fld id="{3EF4D4BC-F9BE-49EF-BCE7-81EE599CAE71}" type="datetimeFigureOut">
              <a:rPr lang="cs-CZ" smtClean="0"/>
              <a:t>10.12.2019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9" y="721967"/>
            <a:ext cx="611877" cy="61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50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4484" y="1825625"/>
            <a:ext cx="5005316" cy="4351338"/>
          </a:xfrm>
        </p:spPr>
        <p:txBody>
          <a:bodyPr/>
          <a:lstStyle>
            <a:lvl1pPr marL="357188" indent="-357188">
              <a:lnSpc>
                <a:spcPct val="100000"/>
              </a:lnSpc>
              <a:buFontTx/>
              <a:buBlip>
                <a:blip r:embed="rId2"/>
              </a:buBlip>
              <a:defRPr>
                <a:solidFill>
                  <a:srgbClr val="080808"/>
                </a:solidFill>
              </a:defRPr>
            </a:lvl1pPr>
            <a:lvl2pPr marL="806450" indent="-349250">
              <a:lnSpc>
                <a:spcPct val="100000"/>
              </a:lnSpc>
              <a:buFontTx/>
              <a:buBlip>
                <a:blip r:embed="rId2"/>
              </a:buBlip>
              <a:defRPr>
                <a:solidFill>
                  <a:srgbClr val="080808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80808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80808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80808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357188" indent="-357188">
              <a:lnSpc>
                <a:spcPct val="100000"/>
              </a:lnSpc>
              <a:buFontTx/>
              <a:buBlip>
                <a:blip r:embed="rId2"/>
              </a:buBlip>
              <a:defRPr>
                <a:solidFill>
                  <a:srgbClr val="080808"/>
                </a:solidFill>
              </a:defRPr>
            </a:lvl1pPr>
            <a:lvl2pPr marL="806450" indent="-349250">
              <a:lnSpc>
                <a:spcPct val="100000"/>
              </a:lnSpc>
              <a:buFontTx/>
              <a:buBlip>
                <a:blip r:embed="rId2"/>
              </a:buBlip>
              <a:defRPr>
                <a:solidFill>
                  <a:srgbClr val="080808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80808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80808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80808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1014484" y="365125"/>
            <a:ext cx="10339316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33AEAB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9" y="721967"/>
            <a:ext cx="611877" cy="61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3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357188" indent="-357188">
              <a:buFontTx/>
              <a:buBlip>
                <a:blip r:embed="rId2"/>
              </a:buBlip>
              <a:defRPr/>
            </a:lvl1pPr>
            <a:lvl2pPr marL="806450" indent="-34925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6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1014484" y="365125"/>
            <a:ext cx="1033931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65014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495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19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99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67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4D4BC-F9BE-49EF-BCE7-81EE599CAE71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950B5-42CD-473A-B680-14E58024D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73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sedlarik@utb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14482" y="1237879"/>
            <a:ext cx="10163033" cy="2895814"/>
          </a:xfrm>
        </p:spPr>
        <p:txBody>
          <a:bodyPr anchor="ctr">
            <a:normAutofit/>
          </a:bodyPr>
          <a:lstStyle/>
          <a:p>
            <a:r>
              <a:rPr lang="cs-CZ" sz="6600" b="1" dirty="0" smtClean="0">
                <a:solidFill>
                  <a:schemeClr val="bg1"/>
                </a:solidFill>
              </a:rPr>
              <a:t>CENTRE OF POLYMER SYSTEMS</a:t>
            </a:r>
            <a:endParaRPr lang="cs-CZ" sz="66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062876"/>
            <a:ext cx="9144000" cy="930230"/>
          </a:xfrm>
        </p:spPr>
        <p:txBody>
          <a:bodyPr>
            <a:noAutofit/>
          </a:bodyPr>
          <a:lstStyle/>
          <a:p>
            <a:r>
              <a:rPr lang="cs-CZ" sz="6600" b="1" dirty="0" smtClean="0">
                <a:solidFill>
                  <a:schemeClr val="bg1"/>
                </a:solidFill>
                <a:latin typeface="+mj-lt"/>
              </a:rPr>
              <a:t>IN 2019</a:t>
            </a:r>
            <a:endParaRPr lang="cs-CZ" sz="6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60" y="5743787"/>
            <a:ext cx="3792675" cy="64778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16" y="333059"/>
            <a:ext cx="6152769" cy="9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9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6735170" y="2501640"/>
            <a:ext cx="4502624" cy="3420399"/>
          </a:xfrm>
        </p:spPr>
        <p:txBody>
          <a:bodyPr anchor="t"/>
          <a:lstStyle/>
          <a:p>
            <a:pPr marL="0" indent="0">
              <a:buNone/>
            </a:pPr>
            <a:r>
              <a:rPr lang="cs-CZ" b="1" dirty="0">
                <a:solidFill>
                  <a:srgbClr val="000000"/>
                </a:solidFill>
              </a:rPr>
              <a:t>Project </a:t>
            </a:r>
            <a:r>
              <a:rPr lang="cs-CZ" b="1" dirty="0" smtClean="0">
                <a:solidFill>
                  <a:srgbClr val="000000"/>
                </a:solidFill>
              </a:rPr>
              <a:t>LO1504 (2019)</a:t>
            </a:r>
            <a:endParaRPr lang="cs-CZ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2000" b="1" dirty="0" smtClean="0">
                <a:solidFill>
                  <a:srgbClr val="000000"/>
                </a:solidFill>
              </a:rPr>
              <a:t>Total </a:t>
            </a:r>
            <a:r>
              <a:rPr lang="en-AU" sz="2000" b="1" dirty="0">
                <a:solidFill>
                  <a:srgbClr val="000000"/>
                </a:solidFill>
              </a:rPr>
              <a:t>costs </a:t>
            </a:r>
            <a:r>
              <a:rPr lang="cs-CZ" sz="2000" dirty="0" smtClean="0">
                <a:solidFill>
                  <a:srgbClr val="000000"/>
                </a:solidFill>
              </a:rPr>
              <a:t>		</a:t>
            </a:r>
            <a:r>
              <a:rPr lang="en-AU" sz="2000" dirty="0" smtClean="0">
                <a:solidFill>
                  <a:srgbClr val="000000"/>
                </a:solidFill>
              </a:rPr>
              <a:t>6</a:t>
            </a:r>
            <a:r>
              <a:rPr lang="cs-CZ" sz="2000" dirty="0" smtClean="0">
                <a:solidFill>
                  <a:srgbClr val="000000"/>
                </a:solidFill>
              </a:rPr>
              <a:t>6.</a:t>
            </a:r>
            <a:r>
              <a:rPr lang="cs-CZ" sz="2000" dirty="0">
                <a:solidFill>
                  <a:srgbClr val="000000"/>
                </a:solidFill>
              </a:rPr>
              <a:t>6</a:t>
            </a:r>
            <a:r>
              <a:rPr lang="en-AU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mil</a:t>
            </a:r>
            <a:r>
              <a:rPr lang="en-AU" sz="2000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CZK</a:t>
            </a:r>
            <a:endParaRPr lang="en-A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1800" b="1" dirty="0" smtClean="0">
                <a:solidFill>
                  <a:srgbClr val="000000"/>
                </a:solidFill>
              </a:rPr>
              <a:t>Support</a:t>
            </a:r>
            <a:r>
              <a:rPr lang="cs-CZ" sz="1800" dirty="0" smtClean="0">
                <a:solidFill>
                  <a:srgbClr val="000000"/>
                </a:solidFill>
              </a:rPr>
              <a:t>			</a:t>
            </a:r>
            <a:r>
              <a:rPr lang="en-AU" sz="1800" dirty="0" smtClean="0">
                <a:solidFill>
                  <a:srgbClr val="000000"/>
                </a:solidFill>
              </a:rPr>
              <a:t>2</a:t>
            </a:r>
            <a:r>
              <a:rPr lang="cs-CZ" sz="1800" dirty="0" smtClean="0">
                <a:solidFill>
                  <a:srgbClr val="000000"/>
                </a:solidFill>
              </a:rPr>
              <a:t>6.9</a:t>
            </a:r>
            <a:r>
              <a:rPr lang="en-AU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mil</a:t>
            </a:r>
            <a:r>
              <a:rPr lang="en-AU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CZK</a:t>
            </a:r>
            <a:endParaRPr lang="en-AU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1800" b="1" dirty="0">
                <a:solidFill>
                  <a:srgbClr val="000000"/>
                </a:solidFill>
              </a:rPr>
              <a:t>Public sources </a:t>
            </a:r>
            <a:r>
              <a:rPr lang="cs-CZ" sz="1800" b="1" dirty="0" smtClean="0">
                <a:solidFill>
                  <a:srgbClr val="000000"/>
                </a:solidFill>
              </a:rPr>
              <a:t>– </a:t>
            </a:r>
            <a:r>
              <a:rPr lang="en-AU" sz="1800" b="1" dirty="0" smtClean="0">
                <a:solidFill>
                  <a:srgbClr val="000000"/>
                </a:solidFill>
              </a:rPr>
              <a:t>grants</a:t>
            </a:r>
            <a:r>
              <a:rPr lang="cs-CZ" sz="1800" dirty="0">
                <a:solidFill>
                  <a:srgbClr val="000000"/>
                </a:solidFill>
              </a:rPr>
              <a:t>	</a:t>
            </a:r>
            <a:r>
              <a:rPr lang="cs-CZ" sz="1800" dirty="0" smtClean="0">
                <a:solidFill>
                  <a:srgbClr val="000000"/>
                </a:solidFill>
              </a:rPr>
              <a:t>29.7</a:t>
            </a:r>
            <a:r>
              <a:rPr lang="en-AU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mil </a:t>
            </a:r>
            <a:r>
              <a:rPr lang="cs-CZ" sz="1800" dirty="0">
                <a:solidFill>
                  <a:srgbClr val="000000"/>
                </a:solidFill>
              </a:rPr>
              <a:t>CZK</a:t>
            </a:r>
            <a:endParaRPr lang="en-AU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1800" b="1" dirty="0">
                <a:solidFill>
                  <a:srgbClr val="000000"/>
                </a:solidFill>
              </a:rPr>
              <a:t>Contractual </a:t>
            </a:r>
            <a:r>
              <a:rPr lang="en-AU" sz="1800" b="1" dirty="0" smtClean="0">
                <a:solidFill>
                  <a:srgbClr val="000000"/>
                </a:solidFill>
              </a:rPr>
              <a:t>research</a:t>
            </a:r>
            <a:r>
              <a:rPr lang="en-AU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	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 10 mil CZK</a:t>
            </a:r>
            <a:endParaRPr lang="en-AU" sz="1800" dirty="0">
              <a:solidFill>
                <a:srgbClr val="0000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33AEAB"/>
                </a:solidFill>
              </a:rPr>
              <a:t>PROJECTS IN 2019</a:t>
            </a:r>
            <a:endParaRPr lang="cs-CZ" dirty="0">
              <a:solidFill>
                <a:srgbClr val="33AEAB"/>
              </a:solidFill>
            </a:endParaRPr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3" y="2624631"/>
            <a:ext cx="2880000" cy="288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28" y="2624631"/>
            <a:ext cx="2880000" cy="2880000"/>
          </a:xfrm>
          <a:prstGeom prst="rect">
            <a:avLst/>
          </a:prstGeo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1039736" y="3404533"/>
            <a:ext cx="2139640" cy="1320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24 PROJECTS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j-ea"/>
              <a:cs typeface="+mj-cs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3816108" y="3404533"/>
            <a:ext cx="2139640" cy="1320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32 PROJECTS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25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33AEAB"/>
                </a:solidFill>
              </a:rPr>
              <a:t>PROJECTS IN 2019</a:t>
            </a:r>
            <a:endParaRPr lang="cs-CZ" dirty="0">
              <a:solidFill>
                <a:srgbClr val="33AEAB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1064523" y="1586940"/>
          <a:ext cx="4770976" cy="4590023"/>
        </p:xfrm>
        <a:graphic>
          <a:graphicData uri="http://schemas.openxmlformats.org/drawingml/2006/table">
            <a:tbl>
              <a:tblPr firstRow="1" firstCol="1" bandRow="1"/>
              <a:tblGrid>
                <a:gridCol w="1659470">
                  <a:extLst>
                    <a:ext uri="{9D8B030D-6E8A-4147-A177-3AD203B41FA5}">
                      <a16:colId xmlns:a16="http://schemas.microsoft.com/office/drawing/2014/main" val="2332907359"/>
                    </a:ext>
                  </a:extLst>
                </a:gridCol>
                <a:gridCol w="3111506">
                  <a:extLst>
                    <a:ext uri="{9D8B030D-6E8A-4147-A177-3AD203B41FA5}">
                      <a16:colId xmlns:a16="http://schemas.microsoft.com/office/drawing/2014/main" val="2789535382"/>
                    </a:ext>
                  </a:extLst>
                </a:gridCol>
              </a:tblGrid>
              <a:tr h="30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 Black" panose="020B0A04020102020204" pitchFamily="34" charset="0"/>
                          <a:cs typeface="Arial Black" panose="020B0A04020102020204" pitchFamily="34" charset="0"/>
                        </a:rPr>
                        <a:t>Provider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+mn-lt"/>
                        <a:ea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 Black" panose="020B0A04020102020204" pitchFamily="34" charset="0"/>
                          <a:cs typeface="Arial Black" panose="020B0A04020102020204" pitchFamily="34" charset="0"/>
                        </a:rPr>
                        <a:t>Grant No. 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+mn-lt"/>
                        <a:ea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78569"/>
                  </a:ext>
                </a:extLst>
              </a:tr>
              <a:tr h="252009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 Black" panose="020B0A04020102020204" pitchFamily="34" charset="0"/>
                          <a:cs typeface="Arial Black" panose="020B0A04020102020204" pitchFamily="34" charset="0"/>
                        </a:rPr>
                        <a:t>MŠMT</a:t>
                      </a:r>
                      <a:endParaRPr lang="cs-CZ" sz="1000" dirty="0">
                        <a:solidFill>
                          <a:srgbClr val="46505A"/>
                        </a:solidFill>
                        <a:effectLst/>
                        <a:latin typeface="+mn-lt"/>
                        <a:ea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LO1504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98089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LTACH17015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402978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LTAB19019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365893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8</a:t>
                      </a:r>
                      <a:r>
                        <a:rPr lang="cs-CZ" sz="105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JPL19031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68410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rgbClr val="46505A"/>
                        </a:solidFill>
                        <a:effectLst/>
                        <a:latin typeface="UTB Text" panose="00000500000000000000" pitchFamily="50" charset="-18"/>
                        <a:ea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CZ.02.2.69/0.0/0.0/16_018/0002720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25865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rgbClr val="46505A"/>
                        </a:solidFill>
                        <a:effectLst/>
                        <a:latin typeface="UTB Text" panose="00000500000000000000" pitchFamily="50" charset="-18"/>
                        <a:ea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CZ.02.2.69/0.0/0.0/16_028/0006243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153423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rgbClr val="46505A"/>
                        </a:solidFill>
                        <a:effectLst/>
                        <a:latin typeface="UTB Text" panose="00000500000000000000" pitchFamily="50" charset="-18"/>
                        <a:ea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CZ.02.2.69/0.0/0.0/16_027/0008464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60611"/>
                  </a:ext>
                </a:extLst>
              </a:tr>
              <a:tr h="252009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 Black" panose="020B0A04020102020204" pitchFamily="34" charset="0"/>
                          <a:cs typeface="Arial Black" panose="020B0A04020102020204" pitchFamily="34" charset="0"/>
                        </a:rPr>
                        <a:t>GA </a:t>
                      </a:r>
                      <a:r>
                        <a:rPr lang="en-US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 Black" panose="020B0A04020102020204" pitchFamily="34" charset="0"/>
                          <a:cs typeface="Calibri" panose="020F0502020204030204" pitchFamily="34" charset="0"/>
                        </a:rPr>
                        <a:t>Č</a:t>
                      </a:r>
                      <a:r>
                        <a:rPr lang="en-US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 Black" panose="020B0A04020102020204" pitchFamily="34" charset="0"/>
                          <a:cs typeface="Arial Black" panose="020B0A04020102020204" pitchFamily="34" charset="0"/>
                        </a:rPr>
                        <a:t>R</a:t>
                      </a:r>
                      <a:endParaRPr lang="cs-CZ" sz="1000" dirty="0">
                        <a:solidFill>
                          <a:srgbClr val="46505A"/>
                        </a:solidFill>
                        <a:effectLst/>
                        <a:latin typeface="+mn-lt"/>
                        <a:ea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16-20361Y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82412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16-05961S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61233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17-05095S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24985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17-10813S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736796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17-24730S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272400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17-05318S</a:t>
                      </a: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590557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19-23513S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214933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19-23647S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837824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19-17457S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59969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19-16861S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642299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5893801" y="1583713"/>
          <a:ext cx="4770976" cy="4590023"/>
        </p:xfrm>
        <a:graphic>
          <a:graphicData uri="http://schemas.openxmlformats.org/drawingml/2006/table">
            <a:tbl>
              <a:tblPr firstRow="1" firstCol="1" bandRow="1"/>
              <a:tblGrid>
                <a:gridCol w="1659470">
                  <a:extLst>
                    <a:ext uri="{9D8B030D-6E8A-4147-A177-3AD203B41FA5}">
                      <a16:colId xmlns:a16="http://schemas.microsoft.com/office/drawing/2014/main" val="3205461566"/>
                    </a:ext>
                  </a:extLst>
                </a:gridCol>
                <a:gridCol w="3111506">
                  <a:extLst>
                    <a:ext uri="{9D8B030D-6E8A-4147-A177-3AD203B41FA5}">
                      <a16:colId xmlns:a16="http://schemas.microsoft.com/office/drawing/2014/main" val="900116425"/>
                    </a:ext>
                  </a:extLst>
                </a:gridCol>
              </a:tblGrid>
              <a:tr h="30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 Black" panose="020B0A04020102020204" pitchFamily="34" charset="0"/>
                          <a:cs typeface="Arial Black" panose="020B0A04020102020204" pitchFamily="34" charset="0"/>
                        </a:rPr>
                        <a:t>Provider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+mn-lt"/>
                        <a:ea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 Black" panose="020B0A04020102020204" pitchFamily="34" charset="0"/>
                          <a:cs typeface="Arial Black" panose="020B0A04020102020204" pitchFamily="34" charset="0"/>
                        </a:rPr>
                        <a:t>Grant No. 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+mn-lt"/>
                        <a:ea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676213"/>
                  </a:ext>
                </a:extLst>
              </a:tr>
              <a:tr h="252009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 Black" panose="020B0A04020102020204" pitchFamily="34" charset="0"/>
                          <a:cs typeface="Arial Black" panose="020B0A04020102020204" pitchFamily="34" charset="0"/>
                        </a:rPr>
                        <a:t>TA </a:t>
                      </a:r>
                      <a:r>
                        <a:rPr lang="en-US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 Black" panose="020B0A04020102020204" pitchFamily="34" charset="0"/>
                          <a:cs typeface="Calibri" panose="020F0502020204030204" pitchFamily="34" charset="0"/>
                        </a:rPr>
                        <a:t>Č</a:t>
                      </a:r>
                      <a:r>
                        <a:rPr lang="en-US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 Black" panose="020B0A04020102020204" pitchFamily="34" charset="0"/>
                          <a:cs typeface="Arial Black" panose="020B0A04020102020204" pitchFamily="34" charset="0"/>
                        </a:rPr>
                        <a:t>R</a:t>
                      </a:r>
                      <a:endParaRPr lang="cs-CZ" sz="1000" dirty="0">
                        <a:solidFill>
                          <a:srgbClr val="46505A"/>
                        </a:solidFill>
                        <a:effectLst/>
                        <a:latin typeface="+mn-lt"/>
                        <a:ea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TE01020216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503929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TE02000006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30591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TH02020836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948207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TH03020117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277073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TH04020466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08128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TH04020234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820402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TG03010052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829841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TJ01000329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05588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TJ01000330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89638"/>
                  </a:ext>
                </a:extLst>
              </a:tr>
              <a:tr h="252009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 Black" panose="020B0A04020102020204" pitchFamily="34" charset="0"/>
                          <a:cs typeface="Arial Black" panose="020B0A04020102020204" pitchFamily="34" charset="0"/>
                        </a:rPr>
                        <a:t>MPO</a:t>
                      </a:r>
                      <a:endParaRPr lang="cs-CZ" sz="1000" dirty="0">
                        <a:solidFill>
                          <a:srgbClr val="46505A"/>
                        </a:solidFill>
                        <a:effectLst/>
                        <a:latin typeface="+mn-lt"/>
                        <a:ea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FV10756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08851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FV20088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594641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FV30048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804832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FV40377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05484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CZ.01.1.02/0.0/0.0/15_019/0004549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736509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CZ.01.1.02/0.0/0.0/15_019/0005090</a:t>
                      </a:r>
                      <a:endParaRPr lang="cs-CZ" sz="1050" b="1" dirty="0" smtClean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93473"/>
                  </a:ext>
                </a:extLst>
              </a:tr>
              <a:tr h="2520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CZ.01.1.02/0.0/0.0/17_107/0012417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68332"/>
                  </a:ext>
                </a:extLst>
              </a:tr>
              <a:tr h="252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Black" panose="020B0A04020102020204" pitchFamily="34" charset="0"/>
                          <a:cs typeface="Arial Black" panose="020B0A04020102020204" pitchFamily="34" charset="0"/>
                        </a:rPr>
                        <a:t>MZE</a:t>
                      </a:r>
                      <a:endParaRPr lang="cs-CZ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b="1" dirty="0" smtClean="0">
                          <a:solidFill>
                            <a:srgbClr val="46505A"/>
                          </a:solidFill>
                          <a:effectLst/>
                          <a:latin typeface="+mn-lt"/>
                          <a:ea typeface="Segoe UI Emoji" panose="020B0502040204020203" pitchFamily="34" charset="0"/>
                          <a:cs typeface="Arial Black" panose="020B0A04020102020204" pitchFamily="34" charset="0"/>
                        </a:rPr>
                        <a:t>QK1910392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+mn-lt"/>
                        <a:ea typeface="Segoe UI Emoji" panose="020B0502040204020203" pitchFamily="34" charset="0"/>
                        <a:cs typeface="Arial Black" panose="020B0A04020102020204" pitchFamily="34" charset="0"/>
                      </a:endParaRPr>
                    </a:p>
                  </a:txBody>
                  <a:tcPr marL="41482" marR="41482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344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9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OUTPUTS</a:t>
            </a:r>
            <a:endParaRPr lang="en-US" dirty="0">
              <a:solidFill>
                <a:srgbClr val="33AEAB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14484" y="1280315"/>
            <a:ext cx="10339316" cy="52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Citation analysis | from 2011 to </a:t>
            </a:r>
            <a:r>
              <a:rPr lang="cs-CZ" sz="2800" b="1" dirty="0" err="1" smtClean="0">
                <a:solidFill>
                  <a:srgbClr val="33AEAB"/>
                </a:solidFill>
                <a:latin typeface="+mn-lt"/>
              </a:rPr>
              <a:t>December</a:t>
            </a:r>
            <a:r>
              <a:rPr lang="cs-CZ" sz="2800" b="1" dirty="0" smtClean="0">
                <a:solidFill>
                  <a:srgbClr val="33AEAB"/>
                </a:solidFill>
                <a:latin typeface="+mn-lt"/>
              </a:rPr>
              <a:t> </a:t>
            </a:r>
            <a:r>
              <a:rPr lang="cs-CZ" sz="2800" b="1" dirty="0">
                <a:solidFill>
                  <a:srgbClr val="33AEAB"/>
                </a:solidFill>
                <a:latin typeface="+mn-lt"/>
              </a:rPr>
              <a:t>2</a:t>
            </a: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, 2019</a:t>
            </a:r>
            <a:endParaRPr lang="en-US" sz="2800" b="1" dirty="0">
              <a:solidFill>
                <a:srgbClr val="33AEAB"/>
              </a:solidFill>
              <a:latin typeface="+mn-lt"/>
            </a:endParaRPr>
          </a:p>
        </p:txBody>
      </p:sp>
      <p:pic>
        <p:nvPicPr>
          <p:cNvPr id="13" name="Zástupný symbol pro obsah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06" y="3962068"/>
            <a:ext cx="2880000" cy="2880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91" y="3963094"/>
            <a:ext cx="2880000" cy="2880000"/>
          </a:xfrm>
          <a:prstGeom prst="rect">
            <a:avLst/>
          </a:prstGeom>
        </p:spPr>
      </p:pic>
      <p:pic>
        <p:nvPicPr>
          <p:cNvPr id="15" name="Zástupný symbol pro obsah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50" y="3962068"/>
            <a:ext cx="2880000" cy="288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71" y="1831096"/>
            <a:ext cx="2880000" cy="28800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86" y="1830070"/>
            <a:ext cx="2880000" cy="2880000"/>
          </a:xfrm>
          <a:prstGeom prst="rect">
            <a:avLst/>
          </a:prstGeom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3573209" y="2617477"/>
            <a:ext cx="2139640" cy="1320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Total publications</a:t>
            </a:r>
          </a:p>
          <a:p>
            <a:pPr algn="ctr">
              <a:lnSpc>
                <a:spcPct val="110000"/>
              </a:lnSpc>
            </a:pP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754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6287908" y="2606446"/>
            <a:ext cx="2139640" cy="1320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H-index</a:t>
            </a:r>
          </a:p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3</a:t>
            </a: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2154699" y="4712122"/>
            <a:ext cx="2139640" cy="1320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Average citations per item</a:t>
            </a:r>
          </a:p>
          <a:p>
            <a:pPr algn="ctr">
              <a:lnSpc>
                <a:spcPct val="110000"/>
              </a:lnSpc>
            </a:pP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8.12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4931071" y="4800024"/>
            <a:ext cx="2139640" cy="1320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Sum of times </a:t>
            </a:r>
            <a:br>
              <a:rPr lang="en-US" sz="180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cited</a:t>
            </a:r>
          </a:p>
          <a:p>
            <a:pPr algn="ctr">
              <a:lnSpc>
                <a:spcPct val="110000"/>
              </a:lnSpc>
            </a:pP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6 120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7706930" y="4757551"/>
            <a:ext cx="2139640" cy="1320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Citing </a:t>
            </a:r>
            <a:br>
              <a:rPr lang="en-US" sz="180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articles</a:t>
            </a:r>
          </a:p>
          <a:p>
            <a:pPr algn="ctr">
              <a:lnSpc>
                <a:spcPct val="110000"/>
              </a:lnSpc>
            </a:pP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4 561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45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OUTPUTS</a:t>
            </a:r>
            <a:endParaRPr lang="en-US" dirty="0">
              <a:solidFill>
                <a:srgbClr val="33AEAB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14484" y="1280315"/>
            <a:ext cx="10339316" cy="52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b="1" dirty="0" err="1" smtClean="0">
                <a:solidFill>
                  <a:srgbClr val="33AEAB"/>
                </a:solidFill>
                <a:latin typeface="+mn-lt"/>
              </a:rPr>
              <a:t>Articles</a:t>
            </a:r>
            <a:r>
              <a:rPr lang="cs-CZ" sz="2800" b="1" dirty="0" smtClean="0">
                <a:solidFill>
                  <a:srgbClr val="33AEAB"/>
                </a:solidFill>
                <a:latin typeface="+mn-lt"/>
              </a:rPr>
              <a:t> in </a:t>
            </a:r>
            <a:r>
              <a:rPr lang="cs-CZ" sz="2800" b="1" dirty="0" err="1" smtClean="0">
                <a:solidFill>
                  <a:srgbClr val="33AEAB"/>
                </a:solidFill>
                <a:latin typeface="+mn-lt"/>
              </a:rPr>
              <a:t>Journals</a:t>
            </a:r>
            <a:r>
              <a:rPr lang="cs-CZ" sz="2800" b="1" dirty="0" smtClean="0">
                <a:solidFill>
                  <a:srgbClr val="33AEAB"/>
                </a:solidFill>
                <a:latin typeface="+mn-lt"/>
              </a:rPr>
              <a:t> </a:t>
            </a:r>
            <a:r>
              <a:rPr lang="cs-CZ" sz="2800" b="1" dirty="0" err="1" smtClean="0">
                <a:solidFill>
                  <a:srgbClr val="33AEAB"/>
                </a:solidFill>
                <a:latin typeface="+mn-lt"/>
              </a:rPr>
              <a:t>with</a:t>
            </a:r>
            <a:r>
              <a:rPr lang="cs-CZ" sz="2800" b="1" dirty="0" smtClean="0">
                <a:solidFill>
                  <a:srgbClr val="33AEAB"/>
                </a:solidFill>
                <a:latin typeface="+mn-lt"/>
              </a:rPr>
              <a:t> </a:t>
            </a:r>
            <a:r>
              <a:rPr lang="cs-CZ" sz="2800" b="1" dirty="0" err="1" smtClean="0">
                <a:solidFill>
                  <a:srgbClr val="33AEAB"/>
                </a:solidFill>
                <a:latin typeface="+mn-lt"/>
              </a:rPr>
              <a:t>Impact</a:t>
            </a:r>
            <a:r>
              <a:rPr lang="cs-CZ" sz="2800" b="1" dirty="0" smtClean="0">
                <a:solidFill>
                  <a:srgbClr val="33AEAB"/>
                </a:solidFill>
                <a:latin typeface="+mn-lt"/>
              </a:rPr>
              <a:t> </a:t>
            </a:r>
            <a:r>
              <a:rPr lang="cs-CZ" sz="2800" b="1" dirty="0" err="1" smtClean="0">
                <a:solidFill>
                  <a:srgbClr val="33AEAB"/>
                </a:solidFill>
                <a:latin typeface="+mn-lt"/>
              </a:rPr>
              <a:t>Factor</a:t>
            </a: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 | </a:t>
            </a:r>
            <a:r>
              <a:rPr lang="cs-CZ" sz="2800" b="1" dirty="0" err="1" smtClean="0">
                <a:solidFill>
                  <a:srgbClr val="33AEAB"/>
                </a:solidFill>
                <a:latin typeface="+mn-lt"/>
              </a:rPr>
              <a:t>December</a:t>
            </a:r>
            <a:r>
              <a:rPr lang="cs-CZ" sz="2800" b="1" dirty="0" smtClean="0">
                <a:solidFill>
                  <a:srgbClr val="33AEAB"/>
                </a:solidFill>
                <a:latin typeface="+mn-lt"/>
              </a:rPr>
              <a:t> </a:t>
            </a:r>
            <a:r>
              <a:rPr lang="cs-CZ" sz="2800" b="1" dirty="0">
                <a:solidFill>
                  <a:srgbClr val="33AEAB"/>
                </a:solidFill>
                <a:latin typeface="+mn-lt"/>
              </a:rPr>
              <a:t>2</a:t>
            </a: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, 2019</a:t>
            </a:r>
            <a:endParaRPr lang="en-US" sz="2800" b="1" dirty="0">
              <a:solidFill>
                <a:srgbClr val="33AEAB"/>
              </a:solidFill>
              <a:latin typeface="+mn-lt"/>
            </a:endParaRPr>
          </a:p>
        </p:txBody>
      </p:sp>
      <p:pic>
        <p:nvPicPr>
          <p:cNvPr id="13" name="Zástupný symbol pro obsah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04" y="2715616"/>
            <a:ext cx="2880000" cy="2880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89" y="2715616"/>
            <a:ext cx="2880000" cy="2880000"/>
          </a:xfrm>
          <a:prstGeom prst="rect">
            <a:avLst/>
          </a:prstGeom>
        </p:spPr>
      </p:pic>
      <p:pic>
        <p:nvPicPr>
          <p:cNvPr id="15" name="Zástupný symbol pro obsah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48" y="2715616"/>
            <a:ext cx="2880000" cy="2880000"/>
          </a:xfrm>
          <a:prstGeom prst="rect">
            <a:avLst/>
          </a:prstGeom>
        </p:spPr>
      </p:pic>
      <p:sp>
        <p:nvSpPr>
          <p:cNvPr id="21" name="Nadpis 1"/>
          <p:cNvSpPr txBox="1">
            <a:spLocks/>
          </p:cNvSpPr>
          <p:nvPr/>
        </p:nvSpPr>
        <p:spPr>
          <a:xfrm>
            <a:off x="2163797" y="3465157"/>
            <a:ext cx="2139640" cy="1320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cs-CZ" sz="1800" dirty="0" smtClean="0">
                <a:solidFill>
                  <a:schemeClr val="bg1"/>
                </a:solidFill>
                <a:latin typeface="+mn-lt"/>
              </a:rPr>
              <a:t>2017</a:t>
            </a:r>
            <a:endParaRPr lang="en-US" sz="18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72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4940169" y="3553059"/>
            <a:ext cx="2139640" cy="1320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cs-CZ" sz="1800" dirty="0" smtClean="0">
                <a:solidFill>
                  <a:schemeClr val="bg1"/>
                </a:solidFill>
                <a:latin typeface="+mn-lt"/>
              </a:rPr>
              <a:t>2018</a:t>
            </a:r>
            <a:endParaRPr lang="en-US" sz="18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82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7716028" y="3510586"/>
            <a:ext cx="2139640" cy="1320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cs-CZ" sz="1800" dirty="0" smtClean="0">
                <a:solidFill>
                  <a:schemeClr val="bg1"/>
                </a:solidFill>
                <a:latin typeface="+mn-lt"/>
              </a:rPr>
              <a:t>2019</a:t>
            </a:r>
            <a:endParaRPr lang="en-US" sz="18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80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9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7550180"/>
              </p:ext>
            </p:extLst>
          </p:nvPr>
        </p:nvGraphicFramePr>
        <p:xfrm>
          <a:off x="1093230" y="1951109"/>
          <a:ext cx="3840616" cy="4155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158">
                  <a:extLst>
                    <a:ext uri="{9D8B030D-6E8A-4147-A177-3AD203B41FA5}">
                      <a16:colId xmlns:a16="http://schemas.microsoft.com/office/drawing/2014/main" val="1858157045"/>
                    </a:ext>
                  </a:extLst>
                </a:gridCol>
                <a:gridCol w="1734458">
                  <a:extLst>
                    <a:ext uri="{9D8B030D-6E8A-4147-A177-3AD203B41FA5}">
                      <a16:colId xmlns:a16="http://schemas.microsoft.com/office/drawing/2014/main" val="2135877879"/>
                    </a:ext>
                  </a:extLst>
                </a:gridCol>
              </a:tblGrid>
              <a:tr h="830223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Document types</a:t>
                      </a:r>
                      <a:endParaRPr lang="en-US" sz="1600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Number of documents</a:t>
                      </a:r>
                      <a:endParaRPr lang="en-US" sz="1600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834031"/>
                  </a:ext>
                </a:extLst>
              </a:tr>
              <a:tr h="41562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Article</a:t>
                      </a:r>
                      <a:endParaRPr lang="en-US" sz="1600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5</a:t>
                      </a:r>
                      <a:r>
                        <a:rPr lang="cs-CZ" sz="1600" noProof="0" dirty="0" smtClean="0"/>
                        <a:t>92</a:t>
                      </a:r>
                      <a:endParaRPr lang="en-US" sz="1600" noProof="0" dirty="0"/>
                    </a:p>
                  </a:txBody>
                  <a:tcPr marR="72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010641"/>
                  </a:ext>
                </a:extLst>
              </a:tr>
              <a:tr h="41562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Proceedings paper</a:t>
                      </a:r>
                      <a:endParaRPr lang="en-US" sz="1600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1</a:t>
                      </a:r>
                      <a:r>
                        <a:rPr lang="cs-CZ" sz="1600" noProof="0" dirty="0" smtClean="0"/>
                        <a:t>60</a:t>
                      </a:r>
                      <a:endParaRPr lang="en-US" sz="1600" noProof="0" dirty="0"/>
                    </a:p>
                  </a:txBody>
                  <a:tcPr marR="72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22026"/>
                  </a:ext>
                </a:extLst>
              </a:tr>
              <a:tr h="41562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Review</a:t>
                      </a:r>
                      <a:endParaRPr lang="en-US" sz="1600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noProof="0" dirty="0" smtClean="0"/>
                        <a:t>10</a:t>
                      </a:r>
                      <a:endParaRPr lang="en-US" sz="1600" noProof="0" dirty="0" smtClean="0"/>
                    </a:p>
                  </a:txBody>
                  <a:tcPr marR="72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396678"/>
                  </a:ext>
                </a:extLst>
              </a:tr>
              <a:tr h="41562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Corrections</a:t>
                      </a:r>
                      <a:endParaRPr lang="en-US" sz="1600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noProof="0" dirty="0" smtClean="0"/>
                        <a:t>6</a:t>
                      </a:r>
                      <a:endParaRPr lang="en-US" sz="1600" noProof="0" dirty="0"/>
                    </a:p>
                  </a:txBody>
                  <a:tcPr marR="72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09705"/>
                  </a:ext>
                </a:extLst>
              </a:tr>
              <a:tr h="41562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Book chapter</a:t>
                      </a:r>
                      <a:endParaRPr lang="en-US" sz="1600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noProof="0" dirty="0" smtClean="0"/>
                        <a:t>5</a:t>
                      </a:r>
                      <a:endParaRPr lang="en-US" sz="1600" noProof="0" dirty="0"/>
                    </a:p>
                  </a:txBody>
                  <a:tcPr marR="72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879626"/>
                  </a:ext>
                </a:extLst>
              </a:tr>
              <a:tr h="41562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Meeting abstract</a:t>
                      </a:r>
                      <a:endParaRPr lang="en-US" sz="1600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noProof="0" dirty="0" smtClean="0"/>
                        <a:t>4</a:t>
                      </a:r>
                      <a:endParaRPr lang="en-US" sz="1600" noProof="0" dirty="0"/>
                    </a:p>
                  </a:txBody>
                  <a:tcPr marR="72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3885"/>
                  </a:ext>
                </a:extLst>
              </a:tr>
              <a:tr h="41562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Editorial material</a:t>
                      </a:r>
                      <a:endParaRPr lang="en-US" sz="1600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noProof="0" dirty="0" smtClean="0"/>
                        <a:t>2</a:t>
                      </a:r>
                      <a:endParaRPr lang="en-US" sz="1600" noProof="0" dirty="0"/>
                    </a:p>
                  </a:txBody>
                  <a:tcPr marR="72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57868"/>
                  </a:ext>
                </a:extLst>
              </a:tr>
              <a:tr h="41562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Letter</a:t>
                      </a:r>
                      <a:endParaRPr lang="en-US" sz="1600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1</a:t>
                      </a:r>
                      <a:endParaRPr lang="en-US" sz="1600" noProof="0" dirty="0"/>
                    </a:p>
                  </a:txBody>
                  <a:tcPr marR="72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148670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PUBLICATION OUTPUTS</a:t>
            </a:r>
            <a:endParaRPr lang="cs-CZ" dirty="0">
              <a:solidFill>
                <a:srgbClr val="33AEAB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14484" y="1280315"/>
            <a:ext cx="10339316" cy="52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Web of Science | from 2011 to </a:t>
            </a:r>
            <a:r>
              <a:rPr lang="cs-CZ" sz="2800" b="1" dirty="0" err="1" smtClean="0">
                <a:solidFill>
                  <a:srgbClr val="33AEAB"/>
                </a:solidFill>
                <a:latin typeface="+mn-lt"/>
              </a:rPr>
              <a:t>December</a:t>
            </a:r>
            <a:r>
              <a:rPr lang="cs-CZ" sz="2800" b="1" dirty="0" smtClean="0">
                <a:solidFill>
                  <a:srgbClr val="33AEAB"/>
                </a:solidFill>
                <a:latin typeface="+mn-lt"/>
              </a:rPr>
              <a:t> 2</a:t>
            </a: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, 2019</a:t>
            </a:r>
            <a:endParaRPr lang="en-US" sz="2800" b="1" dirty="0">
              <a:solidFill>
                <a:srgbClr val="33AEAB"/>
              </a:solidFill>
              <a:latin typeface="+mn-lt"/>
            </a:endParaRPr>
          </a:p>
        </p:txBody>
      </p:sp>
      <p:graphicFrame>
        <p:nvGraphicFramePr>
          <p:cNvPr id="31" name="Zástupný symbol pro obsah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0185574"/>
              </p:ext>
            </p:extLst>
          </p:nvPr>
        </p:nvGraphicFramePr>
        <p:xfrm>
          <a:off x="5578522" y="2471220"/>
          <a:ext cx="5831006" cy="419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Nadpis 1"/>
          <p:cNvSpPr txBox="1">
            <a:spLocks/>
          </p:cNvSpPr>
          <p:nvPr/>
        </p:nvSpPr>
        <p:spPr>
          <a:xfrm>
            <a:off x="5578522" y="1951109"/>
            <a:ext cx="5878774" cy="52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46505A"/>
                </a:solidFill>
                <a:latin typeface="+mn-lt"/>
              </a:rPr>
              <a:t>Sum of </a:t>
            </a:r>
            <a:r>
              <a:rPr lang="cs-CZ" sz="2000" b="1" dirty="0" smtClean="0">
                <a:solidFill>
                  <a:srgbClr val="46505A"/>
                </a:solidFill>
                <a:latin typeface="+mn-lt"/>
              </a:rPr>
              <a:t>t</a:t>
            </a:r>
            <a:r>
              <a:rPr lang="en-US" sz="2000" b="1" dirty="0" err="1" smtClean="0">
                <a:solidFill>
                  <a:srgbClr val="46505A"/>
                </a:solidFill>
                <a:latin typeface="+mn-lt"/>
              </a:rPr>
              <a:t>imes</a:t>
            </a:r>
            <a:r>
              <a:rPr lang="en-US" sz="2000" b="1" dirty="0" smtClean="0">
                <a:solidFill>
                  <a:srgbClr val="46505A"/>
                </a:solidFill>
                <a:latin typeface="+mn-lt"/>
              </a:rPr>
              <a:t> </a:t>
            </a:r>
            <a:r>
              <a:rPr lang="cs-CZ" sz="2000" b="1" dirty="0">
                <a:solidFill>
                  <a:srgbClr val="46505A"/>
                </a:solidFill>
                <a:latin typeface="+mn-lt"/>
              </a:rPr>
              <a:t>c</a:t>
            </a:r>
            <a:r>
              <a:rPr lang="en-US" sz="2000" b="1" dirty="0" err="1" smtClean="0">
                <a:solidFill>
                  <a:srgbClr val="46505A"/>
                </a:solidFill>
                <a:latin typeface="+mn-lt"/>
              </a:rPr>
              <a:t>ited</a:t>
            </a:r>
            <a:r>
              <a:rPr lang="en-US" sz="2000" b="1" dirty="0" smtClean="0">
                <a:solidFill>
                  <a:srgbClr val="46505A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46505A"/>
                </a:solidFill>
                <a:latin typeface="+mn-lt"/>
              </a:rPr>
              <a:t>per </a:t>
            </a:r>
            <a:r>
              <a:rPr lang="cs-CZ" sz="2000" b="1" dirty="0" smtClean="0">
                <a:solidFill>
                  <a:srgbClr val="46505A"/>
                </a:solidFill>
                <a:latin typeface="+mn-lt"/>
              </a:rPr>
              <a:t>y</a:t>
            </a:r>
            <a:r>
              <a:rPr lang="en-US" sz="2000" b="1" dirty="0" smtClean="0">
                <a:solidFill>
                  <a:srgbClr val="46505A"/>
                </a:solidFill>
                <a:latin typeface="+mn-lt"/>
              </a:rPr>
              <a:t>ear</a:t>
            </a:r>
            <a:endParaRPr lang="sv-SE" sz="1400" b="1" dirty="0">
              <a:solidFill>
                <a:srgbClr val="46505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9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PUBLICATION OUTPUTS</a:t>
            </a:r>
            <a:endParaRPr lang="cs-CZ" dirty="0">
              <a:solidFill>
                <a:srgbClr val="33AEAB"/>
              </a:solidFill>
            </a:endParaRP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4" name="Zástupný symbol pro obsah 1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0454263"/>
                  </p:ext>
                </p:extLst>
              </p:nvPr>
            </p:nvGraphicFramePr>
            <p:xfrm>
              <a:off x="1014413" y="2043989"/>
              <a:ext cx="10339387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4" name="Zástupný symbol pro obsah 1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4413" y="2043989"/>
                <a:ext cx="10339387" cy="435133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Nadpis 1"/>
          <p:cNvSpPr txBox="1">
            <a:spLocks/>
          </p:cNvSpPr>
          <p:nvPr/>
        </p:nvSpPr>
        <p:spPr>
          <a:xfrm>
            <a:off x="1014484" y="1280315"/>
            <a:ext cx="10339316" cy="52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Web of Science categories | from 2011 to </a:t>
            </a:r>
            <a:r>
              <a:rPr lang="cs-CZ" sz="2800" b="1" dirty="0" err="1" smtClean="0">
                <a:solidFill>
                  <a:srgbClr val="33AEAB"/>
                </a:solidFill>
                <a:latin typeface="+mn-lt"/>
              </a:rPr>
              <a:t>December</a:t>
            </a:r>
            <a:r>
              <a:rPr lang="cs-CZ" sz="2800" b="1" dirty="0" smtClean="0">
                <a:solidFill>
                  <a:srgbClr val="33AEAB"/>
                </a:solidFill>
                <a:latin typeface="+mn-lt"/>
              </a:rPr>
              <a:t> 2</a:t>
            </a: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, 2019</a:t>
            </a:r>
            <a:endParaRPr lang="en-US" sz="2800" b="1" dirty="0">
              <a:solidFill>
                <a:srgbClr val="33AEA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12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PUBLISHED PAPERS</a:t>
            </a:r>
            <a:endParaRPr lang="en-US" dirty="0">
              <a:solidFill>
                <a:srgbClr val="33AEAB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14484" y="1280315"/>
            <a:ext cx="10339316" cy="52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err="1" smtClean="0">
                <a:solidFill>
                  <a:srgbClr val="33AEAB"/>
                </a:solidFill>
                <a:latin typeface="+mn-lt"/>
              </a:rPr>
              <a:t>J</a:t>
            </a:r>
            <a:r>
              <a:rPr lang="en-US" sz="2800" b="1" baseline="-25000" dirty="0" err="1" smtClean="0">
                <a:solidFill>
                  <a:srgbClr val="33AEAB"/>
                </a:solidFill>
                <a:latin typeface="+mn-lt"/>
              </a:rPr>
              <a:t>imp</a:t>
            </a:r>
            <a:r>
              <a:rPr lang="en-US" sz="2800" b="1" baseline="-25000" dirty="0" smtClean="0">
                <a:solidFill>
                  <a:srgbClr val="33AEAB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| 201</a:t>
            </a:r>
            <a:r>
              <a:rPr lang="cs-CZ" sz="2800" b="1" dirty="0" smtClean="0">
                <a:solidFill>
                  <a:srgbClr val="33AEAB"/>
                </a:solidFill>
                <a:latin typeface="+mn-lt"/>
              </a:rPr>
              <a:t>7</a:t>
            </a: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–201</a:t>
            </a:r>
            <a:r>
              <a:rPr lang="cs-CZ" sz="2800" b="1" dirty="0" smtClean="0">
                <a:solidFill>
                  <a:srgbClr val="33AEAB"/>
                </a:solidFill>
                <a:latin typeface="+mn-lt"/>
              </a:rPr>
              <a:t>9</a:t>
            </a: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 according quartiles</a:t>
            </a:r>
            <a:r>
              <a:rPr lang="cs-CZ" sz="2800" b="1" dirty="0" smtClean="0">
                <a:solidFill>
                  <a:srgbClr val="33AEAB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|</a:t>
            </a:r>
            <a:r>
              <a:rPr lang="cs-CZ" sz="2800" b="1" dirty="0" smtClean="0">
                <a:solidFill>
                  <a:srgbClr val="33AEAB"/>
                </a:solidFill>
                <a:latin typeface="+mn-lt"/>
              </a:rPr>
              <a:t> </a:t>
            </a:r>
            <a:r>
              <a:rPr lang="cs-CZ" sz="2800" b="1" dirty="0" err="1" smtClean="0">
                <a:solidFill>
                  <a:srgbClr val="33AEAB"/>
                </a:solidFill>
                <a:latin typeface="+mn-lt"/>
              </a:rPr>
              <a:t>December</a:t>
            </a:r>
            <a:r>
              <a:rPr lang="cs-CZ" sz="2800" b="1" dirty="0" smtClean="0">
                <a:solidFill>
                  <a:srgbClr val="33AEAB"/>
                </a:solidFill>
                <a:latin typeface="+mn-lt"/>
              </a:rPr>
              <a:t> 2, 2019  </a:t>
            </a:r>
            <a:endParaRPr lang="en-US" sz="2800" b="1" dirty="0">
              <a:solidFill>
                <a:srgbClr val="33AEAB"/>
              </a:solidFill>
              <a:latin typeface="+mn-lt"/>
            </a:endParaRPr>
          </a:p>
        </p:txBody>
      </p:sp>
      <p:graphicFrame>
        <p:nvGraphicFramePr>
          <p:cNvPr id="27" name="Zástupný symbol pro obsah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483755"/>
              </p:ext>
            </p:extLst>
          </p:nvPr>
        </p:nvGraphicFramePr>
        <p:xfrm>
          <a:off x="986339" y="2042193"/>
          <a:ext cx="1033938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92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2766219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 smtClean="0">
                <a:solidFill>
                  <a:schemeClr val="bg2">
                    <a:lumMod val="10000"/>
                  </a:schemeClr>
                </a:solidFill>
              </a:rPr>
              <a:t>EDUCATION</a:t>
            </a:r>
            <a:endParaRPr lang="cs-CZ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14483" y="365125"/>
            <a:ext cx="10608859" cy="1325563"/>
          </a:xfrm>
        </p:spPr>
        <p:txBody>
          <a:bodyPr/>
          <a:lstStyle/>
          <a:p>
            <a:r>
              <a:rPr lang="en-US" dirty="0" smtClean="0">
                <a:solidFill>
                  <a:srgbClr val="33AEAB"/>
                </a:solidFill>
              </a:rPr>
              <a:t>EDUCATION</a:t>
            </a:r>
            <a:r>
              <a:rPr lang="cs-CZ" dirty="0" smtClean="0">
                <a:solidFill>
                  <a:srgbClr val="33AEAB"/>
                </a:solidFill>
              </a:rPr>
              <a:t> </a:t>
            </a:r>
            <a:r>
              <a:rPr lang="en-US" dirty="0" smtClean="0">
                <a:solidFill>
                  <a:srgbClr val="33AEAB"/>
                </a:solidFill>
              </a:rPr>
              <a:t>|</a:t>
            </a:r>
            <a:r>
              <a:rPr lang="cs-CZ" dirty="0" smtClean="0">
                <a:solidFill>
                  <a:srgbClr val="33AEAB"/>
                </a:solidFill>
              </a:rPr>
              <a:t> PHD STUDY PROGRAMMES</a:t>
            </a:r>
            <a:endParaRPr lang="en-US" dirty="0">
              <a:solidFill>
                <a:srgbClr val="33AEAB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49176" y="2082510"/>
            <a:ext cx="4140000" cy="1297504"/>
          </a:xfrm>
          <a:prstGeom prst="rect">
            <a:avLst/>
          </a:prstGeom>
          <a:solidFill>
            <a:srgbClr val="46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PhD study </a:t>
            </a:r>
            <a:r>
              <a:rPr lang="en-US" sz="2000" dirty="0" err="1" smtClean="0">
                <a:solidFill>
                  <a:schemeClr val="bg1"/>
                </a:solidFill>
              </a:rPr>
              <a:t>programme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Material Sciences 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and Engineering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49176" y="1825625"/>
            <a:ext cx="4140000" cy="252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1146054" y="3487033"/>
            <a:ext cx="4140000" cy="1296000"/>
          </a:xfrm>
          <a:prstGeom prst="rect">
            <a:avLst/>
          </a:prstGeom>
          <a:solidFill>
            <a:srgbClr val="828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Degree course</a:t>
            </a:r>
          </a:p>
          <a:p>
            <a:pPr algn="ctr">
              <a:lnSpc>
                <a:spcPct val="13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Biomaterials 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and </a:t>
            </a:r>
            <a:r>
              <a:rPr lang="en-US" sz="2000" b="1" dirty="0" err="1" smtClean="0">
                <a:solidFill>
                  <a:schemeClr val="bg1"/>
                </a:solidFill>
              </a:rPr>
              <a:t>Biocomposites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421488" y="2082510"/>
            <a:ext cx="4140000" cy="1297504"/>
          </a:xfrm>
          <a:prstGeom prst="rect">
            <a:avLst/>
          </a:prstGeom>
          <a:solidFill>
            <a:srgbClr val="46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PhD study </a:t>
            </a:r>
            <a:r>
              <a:rPr lang="en-US" sz="2000" dirty="0" err="1" smtClean="0">
                <a:solidFill>
                  <a:schemeClr val="bg1"/>
                </a:solidFill>
              </a:rPr>
              <a:t>programme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Nanotechnology 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and Advanced Materials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421488" y="1825625"/>
            <a:ext cx="4140000" cy="252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7421487" y="3496117"/>
            <a:ext cx="4140000" cy="1296000"/>
          </a:xfrm>
          <a:prstGeom prst="rect">
            <a:avLst/>
          </a:prstGeom>
          <a:solidFill>
            <a:srgbClr val="828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Degree course</a:t>
            </a:r>
          </a:p>
          <a:p>
            <a:pPr algn="ctr">
              <a:lnSpc>
                <a:spcPct val="13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Nanotechnology 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and Advanced Materials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Zástupný symbol pro obsah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087245"/>
              </p:ext>
            </p:extLst>
          </p:nvPr>
        </p:nvGraphicFramePr>
        <p:xfrm>
          <a:off x="1146054" y="4908220"/>
          <a:ext cx="4140000" cy="183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Zástupný symbol pro obsah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055951"/>
              </p:ext>
            </p:extLst>
          </p:nvPr>
        </p:nvGraphicFramePr>
        <p:xfrm>
          <a:off x="7421487" y="4908220"/>
          <a:ext cx="4140000" cy="183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37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</a:t>
            </a:r>
            <a:r>
              <a:rPr lang="cs-CZ" dirty="0" smtClean="0"/>
              <a:t>DOCTORAL </a:t>
            </a:r>
            <a:br>
              <a:rPr lang="cs-CZ" dirty="0" smtClean="0"/>
            </a:br>
            <a:r>
              <a:rPr lang="cs-CZ" dirty="0" smtClean="0"/>
              <a:t>STUDENTS IN 2019</a:t>
            </a:r>
            <a:endParaRPr lang="en-US" dirty="0"/>
          </a:p>
        </p:txBody>
      </p:sp>
      <p:sp>
        <p:nvSpPr>
          <p:cNvPr id="27" name="Šestiúhelník 26"/>
          <p:cNvSpPr/>
          <p:nvPr/>
        </p:nvSpPr>
        <p:spPr>
          <a:xfrm rot="5400000">
            <a:off x="7771792" y="2036315"/>
            <a:ext cx="4377600" cy="3790800"/>
          </a:xfrm>
          <a:prstGeom prst="hexagon">
            <a:avLst>
              <a:gd name="adj" fmla="val 28758"/>
              <a:gd name="vf" fmla="val 115470"/>
            </a:avLst>
          </a:prstGeom>
          <a:blipFill dpi="0" rotWithShape="0">
            <a:blip r:embed="rId2"/>
            <a:srcRect/>
            <a:stretch>
              <a:fillRect l="-80000" r="-1000"/>
            </a:stretch>
          </a:blipFill>
          <a:ln w="76200">
            <a:solidFill>
              <a:srgbClr val="33A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045973" y="6457457"/>
            <a:ext cx="18758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cs-CZ" sz="1050" dirty="0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</a:t>
            </a:r>
            <a:r>
              <a:rPr lang="cs-CZ" sz="1050" dirty="0" err="1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State</a:t>
            </a:r>
            <a:r>
              <a:rPr lang="cs-CZ" sz="1050" dirty="0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as </a:t>
            </a:r>
            <a:r>
              <a:rPr lang="cs-CZ" sz="1050" dirty="0" err="1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cs-CZ" sz="1050" dirty="0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1050" dirty="0" err="1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December</a:t>
            </a:r>
            <a:r>
              <a:rPr lang="cs-CZ" sz="1050" dirty="0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2, 2019</a:t>
            </a:r>
          </a:p>
        </p:txBody>
      </p:sp>
      <p:graphicFrame>
        <p:nvGraphicFramePr>
          <p:cNvPr id="9" name="Zástupný symbol pro obsah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7598904"/>
              </p:ext>
            </p:extLst>
          </p:nvPr>
        </p:nvGraphicFramePr>
        <p:xfrm>
          <a:off x="1014484" y="1742915"/>
          <a:ext cx="6907324" cy="461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0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0" y="2365613"/>
            <a:ext cx="12192000" cy="216089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6" y="2427191"/>
            <a:ext cx="2821889" cy="200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2766219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rgbClr val="33AEAB"/>
                </a:solidFill>
              </a:rPr>
              <a:t>CPS AFTER NPU PROJECT FINALIZATION  (2020+)</a:t>
            </a:r>
            <a:endParaRPr lang="cs-CZ" sz="4000" b="1" dirty="0">
              <a:solidFill>
                <a:srgbClr val="33AEAB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SHOW MUST GO ON…</a:t>
            </a:r>
            <a:br>
              <a:rPr lang="cs-CZ" dirty="0" smtClean="0"/>
            </a:br>
            <a:r>
              <a:rPr lang="cs-CZ" dirty="0" smtClean="0"/>
              <a:t>QUALITY, SUSTAINABILITY AND RESPONSIBILITY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cs-CZ" sz="2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2000" b="1" dirty="0" smtClean="0"/>
              <a:t>CPS will follow the principles from previous years: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2000" dirty="0" smtClean="0"/>
              <a:t>High quality fundamental research (</a:t>
            </a:r>
            <a:r>
              <a:rPr lang="en-GB" sz="2000" dirty="0" err="1" smtClean="0"/>
              <a:t>WoS</a:t>
            </a:r>
            <a:r>
              <a:rPr lang="en-GB" sz="2000" dirty="0" smtClean="0"/>
              <a:t> - Q1, Q2 only </a:t>
            </a:r>
            <a:r>
              <a:rPr lang="en-GB" sz="2000" dirty="0" smtClean="0"/>
              <a:t>!!!)</a:t>
            </a:r>
            <a:endParaRPr lang="en-GB" sz="2000" dirty="0" smtClean="0"/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2000" dirty="0" smtClean="0"/>
              <a:t>Contractual research – effective cooperation  with the industrial partners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2000" b="1" dirty="0" smtClean="0"/>
              <a:t>Project work and project management will be implemented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2000" dirty="0" smtClean="0"/>
              <a:t>International cooperation (EU)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2000" dirty="0" smtClean="0"/>
              <a:t>PhD study programmes and other pedagogical activities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2000" dirty="0" smtClean="0"/>
              <a:t>Third role (lifelong learning) 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en-GB" sz="20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00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CPS </a:t>
            </a:r>
            <a:r>
              <a:rPr lang="cs-CZ" dirty="0" err="1" smtClean="0"/>
              <a:t>organization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(</a:t>
            </a:r>
            <a:r>
              <a:rPr lang="cs-CZ" dirty="0" err="1" smtClean="0"/>
              <a:t>tentative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2093982"/>
            <a:ext cx="5962786" cy="316381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000" b="1" dirty="0" smtClean="0"/>
              <a:t>Research group</a:t>
            </a:r>
            <a:r>
              <a:rPr lang="cs-CZ" sz="2000" b="1" dirty="0" smtClean="0"/>
              <a:t>s</a:t>
            </a:r>
            <a:endParaRPr lang="en-GB" sz="2000" b="1" dirty="0" smtClean="0"/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GB" sz="2000" dirty="0" smtClean="0"/>
              <a:t>Processing of polymers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GB" sz="2000" dirty="0" smtClean="0"/>
              <a:t>Rubber technologies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GB" sz="2000" dirty="0" smtClean="0"/>
              <a:t>Biomaterials and environmental technologies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GB" sz="2000" dirty="0" smtClean="0"/>
              <a:t>Nanomaterials and advanced technologies 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GB" sz="2000" dirty="0" smtClean="0"/>
              <a:t>Modern/Advanced materials and technologies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800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6368362" y="2093982"/>
            <a:ext cx="5489021" cy="31638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3200" kern="12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809625" indent="-352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/>
              </a:buBlip>
              <a:defRPr sz="2800" kern="12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GB" sz="2000" b="1" dirty="0" smtClean="0"/>
              <a:t>Support units</a:t>
            </a:r>
          </a:p>
          <a:p>
            <a:pPr marL="514350" indent="-514350">
              <a:lnSpc>
                <a:spcPct val="110000"/>
              </a:lnSpc>
              <a:buFontTx/>
              <a:buAutoNum type="arabicPeriod"/>
            </a:pPr>
            <a:r>
              <a:rPr lang="en-GB" sz="2000" dirty="0" smtClean="0"/>
              <a:t>HR department</a:t>
            </a:r>
          </a:p>
          <a:p>
            <a:pPr marL="514350" indent="-514350">
              <a:lnSpc>
                <a:spcPct val="110000"/>
              </a:lnSpc>
              <a:buFontTx/>
              <a:buAutoNum type="arabicPeriod"/>
            </a:pPr>
            <a:r>
              <a:rPr lang="en-GB" sz="2000" dirty="0" smtClean="0"/>
              <a:t>Economic department</a:t>
            </a:r>
          </a:p>
          <a:p>
            <a:pPr marL="514350" indent="-514350">
              <a:lnSpc>
                <a:spcPct val="110000"/>
              </a:lnSpc>
              <a:buFontTx/>
              <a:buAutoNum type="arabicPeriod"/>
            </a:pPr>
            <a:r>
              <a:rPr lang="en-GB" sz="2000" dirty="0" smtClean="0"/>
              <a:t>Project support office</a:t>
            </a:r>
          </a:p>
          <a:p>
            <a:pPr marL="514350" indent="-514350">
              <a:lnSpc>
                <a:spcPct val="110000"/>
              </a:lnSpc>
              <a:buFontTx/>
              <a:buAutoNum type="arabicPeriod"/>
            </a:pPr>
            <a:r>
              <a:rPr lang="en-GB" sz="2000" dirty="0" smtClean="0"/>
              <a:t>Study department </a:t>
            </a:r>
          </a:p>
          <a:p>
            <a:pPr marL="514350" indent="-514350">
              <a:lnSpc>
                <a:spcPct val="110000"/>
              </a:lnSpc>
              <a:buFontTx/>
              <a:buAutoNum type="arabicPeriod"/>
            </a:pPr>
            <a:r>
              <a:rPr lang="en-GB" sz="2000" dirty="0" smtClean="0"/>
              <a:t>International office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37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33650" y="1220788"/>
            <a:ext cx="7124700" cy="1655762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rgbClr val="33AEAB"/>
                </a:solidFill>
                <a:latin typeface="+mj-lt"/>
              </a:rPr>
              <a:t>THANK YOU FOR</a:t>
            </a:r>
          </a:p>
          <a:p>
            <a:r>
              <a:rPr lang="cs-CZ" sz="4400" b="1" dirty="0" smtClean="0">
                <a:solidFill>
                  <a:srgbClr val="33AEAB"/>
                </a:solidFill>
                <a:latin typeface="+mj-lt"/>
              </a:rPr>
              <a:t>YOUR ATTENTION</a:t>
            </a:r>
            <a:endParaRPr lang="cs-CZ" sz="4400" b="1" dirty="0">
              <a:solidFill>
                <a:srgbClr val="33AEAB"/>
              </a:solidFill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617893" y="3447042"/>
            <a:ext cx="695621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2400" b="1" dirty="0" smtClean="0">
                <a:solidFill>
                  <a:srgbClr val="000000"/>
                </a:solidFill>
              </a:rPr>
              <a:t>Vladimír Sedlařík</a:t>
            </a:r>
            <a:endParaRPr lang="cs-CZ" sz="2400" b="1" dirty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cs-CZ" sz="2400" b="1" dirty="0" smtClean="0">
                <a:solidFill>
                  <a:schemeClr val="bg1"/>
                </a:solidFill>
                <a:hlinkClick r:id="rId2"/>
              </a:rPr>
              <a:t>sedlarik@utb.cz</a:t>
            </a:r>
            <a:endParaRPr lang="cs-CZ" sz="24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5914287"/>
            <a:ext cx="2880000" cy="49190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882" y="124857"/>
            <a:ext cx="703235" cy="8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CPS X-</a:t>
            </a:r>
            <a:r>
              <a:rPr lang="cs-CZ" dirty="0" err="1" smtClean="0"/>
              <a:t>mass</a:t>
            </a:r>
            <a:r>
              <a:rPr lang="cs-CZ" dirty="0" smtClean="0"/>
              <a:t> party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0" y="1509737"/>
            <a:ext cx="3810000" cy="21431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64" y="3909988"/>
            <a:ext cx="3835212" cy="25198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498574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65304" y="2951922"/>
            <a:ext cx="896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 </a:t>
            </a:r>
            <a:r>
              <a:rPr lang="en-GB" dirty="0" err="1" smtClean="0"/>
              <a:t>Barcuchů</a:t>
            </a:r>
            <a:r>
              <a:rPr lang="en-GB" dirty="0" smtClean="0"/>
              <a:t>, </a:t>
            </a:r>
            <a:r>
              <a:rPr lang="en-GB" dirty="0" err="1" smtClean="0"/>
              <a:t>Mokrá</a:t>
            </a:r>
            <a:r>
              <a:rPr lang="en-GB" dirty="0" smtClean="0"/>
              <a:t> 5215, 760 01 </a:t>
            </a:r>
            <a:r>
              <a:rPr lang="en-GB" dirty="0" err="1" smtClean="0"/>
              <a:t>Zlín</a:t>
            </a:r>
            <a:r>
              <a:rPr lang="en-GB" dirty="0" smtClean="0"/>
              <a:t>.</a:t>
            </a:r>
          </a:p>
          <a:p>
            <a:r>
              <a:rPr lang="en-GB" dirty="0" smtClean="0"/>
              <a:t>Start: 16:30</a:t>
            </a:r>
          </a:p>
          <a:p>
            <a:endParaRPr lang="en-GB" dirty="0" smtClean="0"/>
          </a:p>
          <a:p>
            <a:r>
              <a:rPr lang="en-GB" dirty="0" smtClean="0"/>
              <a:t>Everyone is welcomed 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8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72200" y="2260491"/>
            <a:ext cx="5181600" cy="39164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/>
              <a:t>Excellence in polymer science and other relevant fields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/>
              <a:t>Following the strategy of the TBU – Entrepreneurial university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/>
              <a:t>National and international goodwill development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/>
              <a:t>High quality education processes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/>
              <a:t>Sustainable development</a:t>
            </a:r>
          </a:p>
          <a:p>
            <a:pPr>
              <a:buBlip>
                <a:blip r:embed="rId2"/>
              </a:buBlip>
            </a:pPr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AEAB"/>
                </a:solidFill>
              </a:rPr>
              <a:t>CENTRE OF POLYMER SYSTEMS</a:t>
            </a:r>
            <a:endParaRPr lang="en-US" b="0" dirty="0">
              <a:solidFill>
                <a:srgbClr val="33AEAB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014484" y="2260491"/>
            <a:ext cx="5005316" cy="39164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Employees: </a:t>
            </a:r>
            <a:r>
              <a:rPr lang="cs-CZ" sz="2400" b="1" dirty="0" smtClean="0"/>
              <a:t>95.73 FTE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/>
              <a:t>Budget: ~</a:t>
            </a:r>
            <a:r>
              <a:rPr lang="cs-CZ" sz="2400" b="1" dirty="0" smtClean="0"/>
              <a:t>131.2</a:t>
            </a:r>
            <a:r>
              <a:rPr lang="en-US" sz="2400" b="1" dirty="0" smtClean="0"/>
              <a:t> mil </a:t>
            </a:r>
            <a:r>
              <a:rPr lang="cs-CZ" sz="2400" b="1" dirty="0" smtClean="0"/>
              <a:t>CZK</a:t>
            </a:r>
            <a:r>
              <a:rPr lang="en-US" sz="2400" b="1" dirty="0" smtClean="0"/>
              <a:t>/</a:t>
            </a:r>
            <a:r>
              <a:rPr lang="cs-CZ" sz="2400" b="1" dirty="0" smtClean="0"/>
              <a:t>2019</a:t>
            </a:r>
            <a:endParaRPr lang="en-US" sz="2400" b="1" dirty="0" smtClean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b="1" dirty="0" smtClean="0"/>
              <a:t>Sources: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 smtClean="0"/>
          </a:p>
          <a:p>
            <a:pPr lvl="1"/>
            <a:r>
              <a:rPr lang="en-US" sz="2000" dirty="0" smtClean="0"/>
              <a:t>contracted research (~</a:t>
            </a:r>
            <a:r>
              <a:rPr lang="cs-CZ" sz="2000" dirty="0" smtClean="0"/>
              <a:t>10</a:t>
            </a:r>
            <a:r>
              <a:rPr lang="en-US" sz="2000" dirty="0" smtClean="0"/>
              <a:t> mil </a:t>
            </a:r>
            <a:r>
              <a:rPr lang="cs-CZ" sz="2000" dirty="0" smtClean="0"/>
              <a:t>CZK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projects (~</a:t>
            </a:r>
            <a:r>
              <a:rPr lang="cs-CZ" sz="2000" dirty="0" smtClean="0"/>
              <a:t>79.2 </a:t>
            </a:r>
            <a:r>
              <a:rPr lang="en-US" sz="2000" dirty="0" smtClean="0"/>
              <a:t>mil </a:t>
            </a:r>
            <a:r>
              <a:rPr lang="cs-CZ" sz="2000" dirty="0" smtClean="0"/>
              <a:t>CZK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institutional support – research performance (~</a:t>
            </a:r>
            <a:r>
              <a:rPr lang="cs-CZ" sz="2000" dirty="0" smtClean="0"/>
              <a:t>42</a:t>
            </a:r>
            <a:r>
              <a:rPr lang="en-US" sz="2000" dirty="0" smtClean="0"/>
              <a:t> mil </a:t>
            </a:r>
            <a:r>
              <a:rPr lang="cs-CZ" sz="2000" dirty="0" smtClean="0"/>
              <a:t>CZK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014484" y="1539330"/>
            <a:ext cx="5005316" cy="52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Basic </a:t>
            </a:r>
            <a:r>
              <a:rPr lang="cs-CZ" sz="2800" b="1" dirty="0">
                <a:solidFill>
                  <a:srgbClr val="33AEAB"/>
                </a:solidFill>
                <a:latin typeface="+mn-lt"/>
              </a:rPr>
              <a:t>i</a:t>
            </a:r>
            <a:r>
              <a:rPr lang="en-US" sz="2800" b="1" dirty="0" err="1" smtClean="0">
                <a:solidFill>
                  <a:srgbClr val="33AEAB"/>
                </a:solidFill>
                <a:latin typeface="+mn-lt"/>
              </a:rPr>
              <a:t>nformation</a:t>
            </a:r>
            <a:endParaRPr lang="en-US" sz="2800" b="1" dirty="0">
              <a:solidFill>
                <a:srgbClr val="33AEAB"/>
              </a:solidFill>
              <a:latin typeface="+mn-lt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6184142" y="1539330"/>
            <a:ext cx="5005316" cy="52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33AEAB"/>
                </a:solidFill>
                <a:latin typeface="+mn-lt"/>
              </a:rPr>
              <a:t>Mission</a:t>
            </a:r>
            <a:endParaRPr lang="en-US" sz="2800" b="1" dirty="0">
              <a:solidFill>
                <a:srgbClr val="33AEA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25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MANAGEMENT STRUCTURE</a:t>
            </a:r>
            <a:endParaRPr lang="cs-CZ" dirty="0"/>
          </a:p>
        </p:txBody>
      </p:sp>
      <p:sp>
        <p:nvSpPr>
          <p:cNvPr id="8" name="Textové pole 274"/>
          <p:cNvSpPr txBox="1"/>
          <p:nvPr/>
        </p:nvSpPr>
        <p:spPr>
          <a:xfrm>
            <a:off x="2888919" y="3500961"/>
            <a:ext cx="3189574" cy="31315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300" b="1" dirty="0" err="1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Deputy</a:t>
            </a:r>
            <a:r>
              <a:rPr lang="cs-CZ" sz="1300" b="1" dirty="0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 </a:t>
            </a:r>
            <a:r>
              <a:rPr lang="cs-CZ" sz="1300" b="1" dirty="0" err="1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director</a:t>
            </a:r>
            <a:r>
              <a:rPr lang="cs-CZ" sz="1300" b="1" dirty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 </a:t>
            </a:r>
            <a:r>
              <a:rPr lang="cs-CZ" sz="1300" b="1" dirty="0" err="1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for</a:t>
            </a:r>
            <a:r>
              <a:rPr lang="cs-CZ" sz="1300" b="1" dirty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 </a:t>
            </a:r>
            <a:r>
              <a:rPr lang="cs-CZ" sz="1300" b="1" dirty="0" err="1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research</a:t>
            </a:r>
            <a:r>
              <a:rPr lang="cs-CZ" sz="1300" b="1" dirty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 </a:t>
            </a:r>
            <a:r>
              <a:rPr lang="cs-CZ" sz="1300" b="1" dirty="0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/>
            </a:r>
            <a:br>
              <a:rPr lang="cs-CZ" sz="1300" b="1" dirty="0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</a:br>
            <a:r>
              <a:rPr lang="cs-CZ" sz="1300" b="1" dirty="0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and </a:t>
            </a:r>
            <a:r>
              <a:rPr lang="cs-CZ" sz="1300" b="1" dirty="0" err="1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doctoral</a:t>
            </a:r>
            <a:r>
              <a:rPr lang="cs-CZ" sz="1300" b="1" dirty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 </a:t>
            </a:r>
            <a:r>
              <a:rPr lang="cs-CZ" sz="1300" b="1" dirty="0" err="1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studies</a:t>
            </a:r>
            <a:endParaRPr lang="cs-CZ" sz="1050" b="1" dirty="0">
              <a:solidFill>
                <a:srgbClr val="46505A"/>
              </a:solidFill>
              <a:effectLst/>
              <a:latin typeface="Segoe UI" panose="020B0502040204020203" pitchFamily="34" charset="0"/>
              <a:ea typeface="Arial Black" panose="020B0A0402010202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rgbClr val="33AEAB"/>
                </a:solidFill>
                <a:effectLst/>
                <a:latin typeface="Segoe UI Semibold" panose="020B0702040204020203" pitchFamily="34" charset="0"/>
                <a:ea typeface="Arial Black" panose="020B0A04020102020204" pitchFamily="34" charset="0"/>
                <a:cs typeface="Segoe UI Semibold" panose="020B0702040204020203" pitchFamily="34" charset="0"/>
              </a:rPr>
              <a:t> </a:t>
            </a:r>
            <a:endParaRPr lang="cs-CZ" sz="1050" dirty="0">
              <a:solidFill>
                <a:srgbClr val="46505A"/>
              </a:solidFill>
              <a:effectLst/>
              <a:latin typeface="Segoe UI Semibold" panose="020B0702040204020203" pitchFamily="34" charset="0"/>
              <a:ea typeface="Arial Black" panose="020B0A04020102020204" pitchFamily="34" charset="0"/>
              <a:cs typeface="Segoe UI Semibold" panose="020B0702040204020203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cs-CZ" sz="1200" b="1" kern="1200" dirty="0" err="1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Research</a:t>
            </a:r>
            <a:r>
              <a:rPr lang="cs-CZ" sz="1200" b="1" kern="1200" dirty="0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cs-CZ" sz="1200" b="1" kern="1200" dirty="0" err="1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programme</a:t>
            </a:r>
            <a:r>
              <a:rPr lang="cs-CZ" sz="1200" b="1" kern="1200" dirty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cs-CZ" sz="1200" b="1" kern="1200" dirty="0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</a:t>
            </a:r>
            <a:endParaRPr lang="cs-CZ" sz="1200" b="1" dirty="0">
              <a:solidFill>
                <a:srgbClr val="46505A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Processing</a:t>
            </a:r>
            <a:r>
              <a:rPr lang="cs-CZ" sz="1200" kern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of</a:t>
            </a:r>
            <a:r>
              <a:rPr lang="cs-CZ" sz="1200" kern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progressive</a:t>
            </a:r>
            <a:r>
              <a:rPr lang="cs-CZ" sz="1200" kern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polymer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systems</a:t>
            </a:r>
            <a:endParaRPr lang="cs-CZ" sz="1200" dirty="0">
              <a:solidFill>
                <a:srgbClr val="46505A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cs-CZ" sz="1200" kern="1200" dirty="0">
                <a:solidFill>
                  <a:srgbClr val="46505A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 </a:t>
            </a:r>
            <a:endParaRPr lang="cs-CZ" sz="1200" dirty="0">
              <a:solidFill>
                <a:srgbClr val="46505A"/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cs-CZ" sz="1200" b="1" kern="1200" dirty="0" err="1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Research</a:t>
            </a:r>
            <a:r>
              <a:rPr lang="cs-CZ" sz="1200" b="1" kern="1200" dirty="0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cs-CZ" sz="1200" b="1" kern="1200" dirty="0" err="1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groups</a:t>
            </a:r>
            <a:endParaRPr lang="cs-CZ" sz="1200" b="1" dirty="0">
              <a:solidFill>
                <a:srgbClr val="46505A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cs-CZ" sz="1200" kern="1200" dirty="0">
                <a:solidFill>
                  <a:srgbClr val="33AEAB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 </a:t>
            </a:r>
            <a:endParaRPr lang="cs-CZ" sz="1200" dirty="0">
              <a:solidFill>
                <a:srgbClr val="46505A"/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252095" fontAlgn="base">
              <a:spcAft>
                <a:spcPts val="1200"/>
              </a:spcAft>
            </a:pPr>
            <a:r>
              <a:rPr lang="cs-CZ" sz="1200" kern="1200" dirty="0" err="1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Processing</a:t>
            </a:r>
            <a:r>
              <a:rPr lang="cs-CZ" sz="1200" kern="1200" dirty="0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of</a:t>
            </a:r>
            <a:r>
              <a:rPr lang="cs-CZ" sz="1200" kern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plastics</a:t>
            </a:r>
            <a:endParaRPr lang="cs-CZ" sz="1200" dirty="0">
              <a:solidFill>
                <a:srgbClr val="46505A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  <a:p>
            <a:pPr marL="252095" fontAlgn="base">
              <a:spcAft>
                <a:spcPts val="1200"/>
              </a:spcAft>
            </a:pPr>
            <a:r>
              <a:rPr lang="cs-CZ" sz="1200" kern="1200" dirty="0" err="1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Bioactive</a:t>
            </a:r>
            <a:r>
              <a:rPr lang="cs-CZ" sz="1200" kern="1200" dirty="0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polymer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systems</a:t>
            </a:r>
            <a:endParaRPr lang="cs-CZ" sz="1200" dirty="0">
              <a:solidFill>
                <a:srgbClr val="46505A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  <a:p>
            <a:pPr marL="252095" fontAlgn="base">
              <a:spcAft>
                <a:spcPts val="1200"/>
              </a:spcAft>
            </a:pPr>
            <a:r>
              <a:rPr lang="cs-CZ" sz="1200" kern="1200" dirty="0" err="1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Surface</a:t>
            </a:r>
            <a:r>
              <a:rPr lang="cs-CZ" sz="1200" kern="1200" dirty="0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treatment</a:t>
            </a:r>
            <a:r>
              <a:rPr lang="cs-CZ" sz="1200" kern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of</a:t>
            </a:r>
            <a:r>
              <a:rPr lang="cs-CZ" sz="1200" kern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materials</a:t>
            </a:r>
            <a:endParaRPr lang="cs-CZ" sz="1200" dirty="0">
              <a:solidFill>
                <a:srgbClr val="46505A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  <a:p>
            <a:pPr marL="252095" fontAlgn="base">
              <a:spcAft>
                <a:spcPts val="0"/>
              </a:spcAft>
            </a:pPr>
            <a:r>
              <a:rPr lang="cs-CZ" sz="1200" kern="1200" dirty="0" err="1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Rubber</a:t>
            </a:r>
            <a:r>
              <a:rPr lang="cs-CZ" sz="1200" kern="1200" dirty="0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processing</a:t>
            </a:r>
            <a:r>
              <a:rPr lang="cs-CZ" sz="1200" kern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and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materials</a:t>
            </a:r>
            <a:endParaRPr lang="cs-CZ" sz="1200" dirty="0">
              <a:solidFill>
                <a:srgbClr val="46505A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cs-CZ" sz="1150" dirty="0">
                <a:solidFill>
                  <a:srgbClr val="46505A"/>
                </a:solidFill>
                <a:effectLst/>
                <a:latin typeface="UTB Text" panose="00000500000000000000" pitchFamily="50" charset="-18"/>
                <a:ea typeface="Times New Roman" panose="02020603050405020304" pitchFamily="18" charset="0"/>
              </a:rPr>
              <a:t> </a:t>
            </a:r>
            <a:endParaRPr lang="cs-CZ" sz="1200" dirty="0">
              <a:solidFill>
                <a:srgbClr val="46505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rgbClr val="33AEAB"/>
                </a:solidFill>
                <a:effectLst/>
                <a:latin typeface="UTB Text" panose="00000500000000000000" pitchFamily="50" charset="-18"/>
                <a:ea typeface="Arial Black" panose="020B0A04020102020204" pitchFamily="34" charset="0"/>
                <a:cs typeface="Arial Black" panose="020B0A04020102020204" pitchFamily="34" charset="0"/>
              </a:rPr>
              <a:t> </a:t>
            </a:r>
            <a:endParaRPr lang="cs-CZ" sz="1050" dirty="0">
              <a:solidFill>
                <a:srgbClr val="46505A"/>
              </a:solidFill>
              <a:effectLst/>
              <a:latin typeface="UTB Text" panose="00000500000000000000" pitchFamily="50" charset="-18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0" name="TextovéPole 5"/>
          <p:cNvSpPr txBox="1"/>
          <p:nvPr/>
        </p:nvSpPr>
        <p:spPr>
          <a:xfrm>
            <a:off x="5116176" y="1950942"/>
            <a:ext cx="1959648" cy="390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cs-CZ" b="1" kern="1200" dirty="0" err="1" smtClean="0">
                <a:solidFill>
                  <a:srgbClr val="46505A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Director</a:t>
            </a:r>
            <a:r>
              <a:rPr lang="cs-CZ" b="1" kern="1200" dirty="0" smtClean="0">
                <a:solidFill>
                  <a:srgbClr val="46505A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b="1" kern="1200" dirty="0" err="1">
                <a:solidFill>
                  <a:srgbClr val="46505A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of</a:t>
            </a:r>
            <a:r>
              <a:rPr lang="cs-CZ" b="1" kern="1200" dirty="0">
                <a:solidFill>
                  <a:srgbClr val="46505A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UNI</a:t>
            </a:r>
            <a:endParaRPr lang="cs-CZ" sz="1600" b="1" dirty="0">
              <a:solidFill>
                <a:srgbClr val="46505A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ovéPole 7"/>
          <p:cNvSpPr txBox="1"/>
          <p:nvPr/>
        </p:nvSpPr>
        <p:spPr>
          <a:xfrm>
            <a:off x="2735218" y="2601925"/>
            <a:ext cx="6686550" cy="59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cs-CZ" sz="1600" kern="1200" dirty="0" err="1" smtClean="0">
                <a:solidFill>
                  <a:srgbClr val="33AEAB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Director</a:t>
            </a:r>
            <a:r>
              <a:rPr lang="cs-CZ" sz="1600" kern="1200" dirty="0" smtClean="0">
                <a:solidFill>
                  <a:srgbClr val="33AEAB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600" kern="1200" dirty="0" err="1">
                <a:solidFill>
                  <a:srgbClr val="33AEAB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of</a:t>
            </a:r>
            <a:r>
              <a:rPr lang="cs-CZ" sz="1600" kern="1200" dirty="0">
                <a:solidFill>
                  <a:srgbClr val="33AEAB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CPS</a:t>
            </a:r>
            <a:endParaRPr lang="cs-CZ" sz="1600" dirty="0">
              <a:solidFill>
                <a:srgbClr val="46505A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Textové pole 275"/>
          <p:cNvSpPr txBox="1"/>
          <p:nvPr/>
        </p:nvSpPr>
        <p:spPr>
          <a:xfrm>
            <a:off x="6649705" y="3501456"/>
            <a:ext cx="2867041" cy="306186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cs-CZ" sz="1300" b="1" dirty="0" err="1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Deputy</a:t>
            </a:r>
            <a:r>
              <a:rPr lang="cs-CZ" sz="1300" b="1" dirty="0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 </a:t>
            </a:r>
            <a:r>
              <a:rPr lang="cs-CZ" sz="1300" b="1" dirty="0" err="1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director</a:t>
            </a:r>
            <a:r>
              <a:rPr lang="cs-CZ" sz="1300" b="1" dirty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 </a:t>
            </a:r>
            <a:r>
              <a:rPr lang="cs-CZ" sz="1300" b="1" dirty="0" err="1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for</a:t>
            </a:r>
            <a:r>
              <a:rPr lang="cs-CZ" sz="1300" b="1" dirty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 </a:t>
            </a:r>
            <a:r>
              <a:rPr lang="cs-CZ" sz="1300" b="1" dirty="0" err="1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strategy</a:t>
            </a:r>
            <a:r>
              <a:rPr lang="cs-CZ" sz="1300" b="1" dirty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 </a:t>
            </a:r>
            <a:br>
              <a:rPr lang="cs-CZ" sz="1300" b="1" dirty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</a:br>
            <a:r>
              <a:rPr lang="cs-CZ" sz="1300" b="1" dirty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and </a:t>
            </a:r>
            <a:r>
              <a:rPr lang="cs-CZ" sz="1300" b="1" dirty="0" err="1">
                <a:solidFill>
                  <a:srgbClr val="33AEAB"/>
                </a:solidFill>
                <a:effectLst/>
                <a:latin typeface="Segoe UI" panose="020B0502040204020203" pitchFamily="34" charset="0"/>
                <a:ea typeface="Arial Black" panose="020B0A04020102020204" pitchFamily="34" charset="0"/>
                <a:cs typeface="Segoe UI" panose="020B0502040204020203" pitchFamily="34" charset="0"/>
              </a:rPr>
              <a:t>development</a:t>
            </a:r>
            <a:endParaRPr lang="cs-CZ" sz="1050" b="1" dirty="0">
              <a:solidFill>
                <a:srgbClr val="46505A"/>
              </a:solidFill>
              <a:effectLst/>
              <a:latin typeface="Segoe UI" panose="020B0502040204020203" pitchFamily="34" charset="0"/>
              <a:ea typeface="Arial Black" panose="020B0A0402010202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rgbClr val="33AEAB"/>
                </a:solidFill>
                <a:effectLst/>
                <a:latin typeface="Segoe UI Semibold" panose="020B0702040204020203" pitchFamily="34" charset="0"/>
                <a:ea typeface="Arial Black" panose="020B0A04020102020204" pitchFamily="34" charset="0"/>
                <a:cs typeface="Segoe UI Semibold" panose="020B0702040204020203" pitchFamily="34" charset="0"/>
              </a:rPr>
              <a:t> </a:t>
            </a:r>
            <a:endParaRPr lang="cs-CZ" sz="1050" dirty="0">
              <a:solidFill>
                <a:srgbClr val="46505A"/>
              </a:solidFill>
              <a:effectLst/>
              <a:latin typeface="Segoe UI Semibold" panose="020B0702040204020203" pitchFamily="34" charset="0"/>
              <a:ea typeface="Arial Black" panose="020B0A04020102020204" pitchFamily="34" charset="0"/>
              <a:cs typeface="Segoe UI Semibold" panose="020B0702040204020203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cs-CZ" sz="1200" b="1" kern="1200" dirty="0" err="1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Research</a:t>
            </a:r>
            <a:r>
              <a:rPr lang="cs-CZ" sz="1200" b="1" kern="1200" dirty="0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cs-CZ" sz="1200" b="1" kern="1200" dirty="0" err="1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programme</a:t>
            </a:r>
            <a:r>
              <a:rPr lang="cs-CZ" sz="1200" b="1" kern="1200" dirty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II</a:t>
            </a:r>
            <a:endParaRPr lang="cs-CZ" sz="1200" b="1" dirty="0">
              <a:solidFill>
                <a:srgbClr val="46505A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Advanced</a:t>
            </a:r>
            <a:r>
              <a:rPr lang="cs-CZ" sz="1200" kern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polymer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composite</a:t>
            </a:r>
            <a:r>
              <a:rPr lang="cs-CZ" sz="1200" kern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systems</a:t>
            </a:r>
            <a:endParaRPr lang="cs-CZ" sz="1200" dirty="0">
              <a:solidFill>
                <a:srgbClr val="46505A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cs-CZ" sz="1200" kern="1200" dirty="0">
                <a:solidFill>
                  <a:srgbClr val="46505A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 </a:t>
            </a:r>
            <a:endParaRPr lang="cs-CZ" sz="1200" dirty="0">
              <a:solidFill>
                <a:srgbClr val="46505A"/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cs-CZ" sz="1200" b="1" kern="1200" dirty="0" err="1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Research</a:t>
            </a:r>
            <a:r>
              <a:rPr lang="cs-CZ" sz="1200" b="1" kern="1200" dirty="0" smtClean="0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cs-CZ" sz="1200" b="1" kern="1200" dirty="0" err="1">
                <a:solidFill>
                  <a:srgbClr val="33AEA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groups</a:t>
            </a:r>
            <a:endParaRPr lang="cs-CZ" sz="1200" b="1" dirty="0">
              <a:solidFill>
                <a:srgbClr val="46505A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cs-CZ" sz="1200" kern="1200" dirty="0">
                <a:solidFill>
                  <a:srgbClr val="33AEAB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 </a:t>
            </a:r>
            <a:endParaRPr lang="cs-CZ" sz="1200" dirty="0">
              <a:solidFill>
                <a:srgbClr val="46505A"/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252095" fontAlgn="base">
              <a:spcAft>
                <a:spcPts val="1200"/>
              </a:spcAft>
            </a:pPr>
            <a:r>
              <a:rPr lang="cs-CZ" sz="1200" kern="1200" dirty="0" err="1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Multifunctional</a:t>
            </a:r>
            <a:r>
              <a:rPr lang="cs-CZ" sz="1200" kern="1200" dirty="0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nanomaterials</a:t>
            </a:r>
            <a:endParaRPr lang="cs-CZ" sz="1200" dirty="0">
              <a:solidFill>
                <a:srgbClr val="46505A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  <a:p>
            <a:pPr marL="252095" fontAlgn="base">
              <a:spcAft>
                <a:spcPts val="1200"/>
              </a:spcAft>
            </a:pPr>
            <a:r>
              <a:rPr lang="cs-CZ" sz="1200" dirty="0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Systems </a:t>
            </a:r>
            <a:r>
              <a:rPr lang="cs-CZ" sz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with</a:t>
            </a:r>
            <a:r>
              <a:rPr lang="cs-CZ" sz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senzoric</a:t>
            </a:r>
            <a:r>
              <a:rPr lang="cs-CZ" sz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properties</a:t>
            </a:r>
            <a:endParaRPr lang="cs-CZ" sz="1200" dirty="0">
              <a:solidFill>
                <a:srgbClr val="46505A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  <a:p>
            <a:pPr marL="252095" fontAlgn="base">
              <a:spcAft>
                <a:spcPts val="1200"/>
              </a:spcAft>
            </a:pPr>
            <a:r>
              <a:rPr lang="cs-CZ" sz="1200" kern="1200" dirty="0" err="1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Composites</a:t>
            </a:r>
            <a:r>
              <a:rPr lang="cs-CZ" sz="1200" kern="1200" dirty="0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with</a:t>
            </a:r>
            <a:r>
              <a:rPr lang="cs-CZ" sz="1200" kern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electric</a:t>
            </a:r>
            <a:r>
              <a:rPr lang="cs-CZ" sz="1200" kern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/>
            </a:r>
            <a:br>
              <a:rPr lang="cs-CZ" sz="1200" kern="1200" dirty="0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</a:br>
            <a:r>
              <a:rPr lang="cs-CZ" sz="1200" kern="1200" dirty="0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and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magnetic</a:t>
            </a:r>
            <a:r>
              <a:rPr lang="cs-CZ" sz="1200" kern="1200" dirty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properties</a:t>
            </a:r>
            <a:endParaRPr lang="cs-CZ" sz="1200" dirty="0">
              <a:solidFill>
                <a:srgbClr val="46505A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  <a:p>
            <a:pPr marL="252095" fontAlgn="base">
              <a:spcAft>
                <a:spcPts val="0"/>
              </a:spcAft>
            </a:pPr>
            <a:r>
              <a:rPr lang="cs-CZ" sz="1200" kern="1200" dirty="0" err="1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Biocomposite</a:t>
            </a:r>
            <a:r>
              <a:rPr lang="cs-CZ" sz="1200" kern="1200" dirty="0" smtClean="0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cs-CZ" sz="1200" kern="1200" dirty="0" err="1">
                <a:solidFill>
                  <a:srgbClr val="46505A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systems</a:t>
            </a:r>
            <a:endParaRPr lang="cs-CZ" sz="1200" dirty="0">
              <a:solidFill>
                <a:srgbClr val="46505A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cs-CZ" sz="1150" dirty="0">
                <a:solidFill>
                  <a:srgbClr val="46505A"/>
                </a:solidFill>
                <a:effectLst/>
                <a:latin typeface="UTB Text" panose="00000500000000000000" pitchFamily="50" charset="-18"/>
                <a:ea typeface="Times New Roman" panose="02020603050405020304" pitchFamily="18" charset="0"/>
              </a:rPr>
              <a:t> </a:t>
            </a:r>
            <a:endParaRPr lang="cs-CZ" sz="1200" dirty="0">
              <a:solidFill>
                <a:srgbClr val="46505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rgbClr val="33AEAB"/>
                </a:solidFill>
                <a:effectLst/>
                <a:latin typeface="UTB Text" panose="00000500000000000000" pitchFamily="50" charset="-18"/>
                <a:ea typeface="Arial Black" panose="020B0A04020102020204" pitchFamily="34" charset="0"/>
                <a:cs typeface="Arial Black" panose="020B0A04020102020204" pitchFamily="34" charset="0"/>
              </a:rPr>
              <a:t> </a:t>
            </a:r>
            <a:endParaRPr lang="cs-CZ" sz="1050" dirty="0">
              <a:solidFill>
                <a:srgbClr val="46505A"/>
              </a:solidFill>
              <a:effectLst/>
              <a:latin typeface="UTB Text" panose="00000500000000000000" pitchFamily="50" charset="-18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5" name="Freeform 76"/>
          <p:cNvSpPr>
            <a:spLocks noChangeAspect="1"/>
          </p:cNvSpPr>
          <p:nvPr/>
        </p:nvSpPr>
        <p:spPr bwMode="auto">
          <a:xfrm>
            <a:off x="5107285" y="2502883"/>
            <a:ext cx="207761" cy="359834"/>
          </a:xfrm>
          <a:custGeom>
            <a:avLst/>
            <a:gdLst>
              <a:gd name="T0" fmla="*/ 606 w 607"/>
              <a:gd name="T1" fmla="+- 0 1757 1757"/>
              <a:gd name="T2" fmla="*/ 1757 h 1050"/>
              <a:gd name="T3" fmla="*/ 0 w 607"/>
              <a:gd name="T4" fmla="+- 0 2106 1757"/>
              <a:gd name="T5" fmla="*/ 2106 h 1050"/>
              <a:gd name="T6" fmla="*/ 0 w 607"/>
              <a:gd name="T7" fmla="+- 0 2806 1757"/>
              <a:gd name="T8" fmla="*/ 2806 h 1050"/>
              <a:gd name="T9" fmla="*/ 68 w 607"/>
              <a:gd name="T10" fmla="+- 0 2767 1757"/>
              <a:gd name="T11" fmla="*/ 2767 h 1050"/>
              <a:gd name="T12" fmla="*/ 68 w 607"/>
              <a:gd name="T13" fmla="+- 0 2146 1757"/>
              <a:gd name="T14" fmla="*/ 2146 h 1050"/>
              <a:gd name="T15" fmla="*/ 606 w 607"/>
              <a:gd name="T16" fmla="+- 0 1835 1757"/>
              <a:gd name="T17" fmla="*/ 1835 h 1050"/>
              <a:gd name="T18" fmla="*/ 606 w 607"/>
              <a:gd name="T19" fmla="+- 0 1757 1757"/>
              <a:gd name="T20" fmla="*/ 1757 h 10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</a:cxnLst>
            <a:rect l="0" t="0" r="r" b="b"/>
            <a:pathLst>
              <a:path w="607" h="1050">
                <a:moveTo>
                  <a:pt x="606" y="0"/>
                </a:moveTo>
                <a:lnTo>
                  <a:pt x="0" y="349"/>
                </a:lnTo>
                <a:lnTo>
                  <a:pt x="0" y="1049"/>
                </a:lnTo>
                <a:lnTo>
                  <a:pt x="68" y="1010"/>
                </a:lnTo>
                <a:lnTo>
                  <a:pt x="68" y="389"/>
                </a:lnTo>
                <a:lnTo>
                  <a:pt x="606" y="78"/>
                </a:lnTo>
                <a:lnTo>
                  <a:pt x="606" y="0"/>
                </a:lnTo>
                <a:close/>
              </a:path>
            </a:pathLst>
          </a:custGeom>
          <a:solidFill>
            <a:srgbClr val="46A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  <p:sp>
        <p:nvSpPr>
          <p:cNvPr id="16" name="Freeform 75"/>
          <p:cNvSpPr>
            <a:spLocks noChangeAspect="1"/>
          </p:cNvSpPr>
          <p:nvPr/>
        </p:nvSpPr>
        <p:spPr bwMode="auto">
          <a:xfrm>
            <a:off x="6848444" y="2692680"/>
            <a:ext cx="207645" cy="359410"/>
          </a:xfrm>
          <a:custGeom>
            <a:avLst/>
            <a:gdLst>
              <a:gd name="T0" fmla="+- 0 8373 7767"/>
              <a:gd name="T1" fmla="*/ T0 w 607"/>
              <a:gd name="T2" fmla="+- 0 6222 6222"/>
              <a:gd name="T3" fmla="*/ 6222 h 1050"/>
              <a:gd name="T4" fmla="+- 0 8305 7767"/>
              <a:gd name="T5" fmla="*/ T4 w 607"/>
              <a:gd name="T6" fmla="+- 0 6261 6222"/>
              <a:gd name="T7" fmla="*/ 6261 h 1050"/>
              <a:gd name="T8" fmla="+- 0 8305 7767"/>
              <a:gd name="T9" fmla="*/ T8 w 607"/>
              <a:gd name="T10" fmla="+- 0 6883 6222"/>
              <a:gd name="T11" fmla="*/ 6883 h 1050"/>
              <a:gd name="T12" fmla="+- 0 7767 7767"/>
              <a:gd name="T13" fmla="*/ T12 w 607"/>
              <a:gd name="T14" fmla="+- 0 7193 6222"/>
              <a:gd name="T15" fmla="*/ 7193 h 1050"/>
              <a:gd name="T16" fmla="+- 0 7767 7767"/>
              <a:gd name="T17" fmla="*/ T16 w 607"/>
              <a:gd name="T18" fmla="+- 0 7272 6222"/>
              <a:gd name="T19" fmla="*/ 7272 h 1050"/>
              <a:gd name="T20" fmla="+- 0 8373 7767"/>
              <a:gd name="T21" fmla="*/ T20 w 607"/>
              <a:gd name="T22" fmla="+- 0 6922 6222"/>
              <a:gd name="T23" fmla="*/ 6922 h 1050"/>
              <a:gd name="T24" fmla="+- 0 8373 7767"/>
              <a:gd name="T25" fmla="*/ T24 w 607"/>
              <a:gd name="T26" fmla="+- 0 6222 6222"/>
              <a:gd name="T27" fmla="*/ 6222 h 10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607" h="1050">
                <a:moveTo>
                  <a:pt x="606" y="0"/>
                </a:moveTo>
                <a:lnTo>
                  <a:pt x="538" y="39"/>
                </a:lnTo>
                <a:lnTo>
                  <a:pt x="538" y="661"/>
                </a:lnTo>
                <a:lnTo>
                  <a:pt x="0" y="971"/>
                </a:lnTo>
                <a:lnTo>
                  <a:pt x="0" y="1050"/>
                </a:lnTo>
                <a:lnTo>
                  <a:pt x="606" y="700"/>
                </a:lnTo>
                <a:lnTo>
                  <a:pt x="606" y="0"/>
                </a:lnTo>
                <a:close/>
              </a:path>
            </a:pathLst>
          </a:custGeom>
          <a:solidFill>
            <a:srgbClr val="46A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67" y="5028410"/>
            <a:ext cx="222386" cy="22238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16" y="5363813"/>
            <a:ext cx="222386" cy="222386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65" y="5699217"/>
            <a:ext cx="222386" cy="222386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16" y="6022722"/>
            <a:ext cx="222386" cy="222386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87" y="5032389"/>
            <a:ext cx="222386" cy="222386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36" y="5363813"/>
            <a:ext cx="222386" cy="222386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94" y="5801619"/>
            <a:ext cx="222386" cy="22238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87" y="6222363"/>
            <a:ext cx="222386" cy="2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FUNDING</a:t>
            </a:r>
            <a:endParaRPr lang="en-US" b="0" dirty="0">
              <a:solidFill>
                <a:srgbClr val="33AEAB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658812"/>
              </p:ext>
            </p:extLst>
          </p:nvPr>
        </p:nvGraphicFramePr>
        <p:xfrm>
          <a:off x="1014484" y="1825625"/>
          <a:ext cx="10531522" cy="50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7270844" y="1825625"/>
            <a:ext cx="4275162" cy="579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800" b="1" dirty="0">
                <a:solidFill>
                  <a:srgbClr val="080808"/>
                </a:solidFill>
                <a:latin typeface="+mn-lt"/>
              </a:rPr>
              <a:t>Total budget </a:t>
            </a:r>
            <a:r>
              <a:rPr lang="sv-SE" sz="2800" dirty="0" smtClean="0">
                <a:solidFill>
                  <a:srgbClr val="080808"/>
                </a:solidFill>
                <a:latin typeface="+mn-lt"/>
              </a:rPr>
              <a:t>~</a:t>
            </a:r>
            <a:r>
              <a:rPr lang="cs-CZ" sz="2800" dirty="0" smtClean="0">
                <a:solidFill>
                  <a:srgbClr val="080808"/>
                </a:solidFill>
                <a:latin typeface="+mn-lt"/>
              </a:rPr>
              <a:t>131.2</a:t>
            </a:r>
            <a:r>
              <a:rPr lang="sv-SE" sz="2800" dirty="0" smtClean="0">
                <a:solidFill>
                  <a:srgbClr val="080808"/>
                </a:solidFill>
                <a:latin typeface="+mn-lt"/>
              </a:rPr>
              <a:t> mil </a:t>
            </a:r>
            <a:r>
              <a:rPr lang="cs-CZ" sz="2800" dirty="0" smtClean="0">
                <a:solidFill>
                  <a:srgbClr val="080808"/>
                </a:solidFill>
                <a:latin typeface="+mn-lt"/>
              </a:rPr>
              <a:t>CZK</a:t>
            </a:r>
            <a:r>
              <a:rPr lang="sv-SE" sz="2800" dirty="0" smtClean="0">
                <a:solidFill>
                  <a:srgbClr val="080808"/>
                </a:solidFill>
                <a:latin typeface="+mn-lt"/>
              </a:rPr>
              <a:t> </a:t>
            </a:r>
            <a:r>
              <a:rPr lang="sv-SE" sz="2800" dirty="0">
                <a:solidFill>
                  <a:srgbClr val="080808"/>
                </a:solidFill>
                <a:latin typeface="+mn-lt"/>
              </a:rPr>
              <a:t>(</a:t>
            </a:r>
            <a:r>
              <a:rPr lang="sv-SE" sz="2800" dirty="0" smtClean="0">
                <a:solidFill>
                  <a:srgbClr val="080808"/>
                </a:solidFill>
                <a:latin typeface="+mn-lt"/>
              </a:rPr>
              <a:t>201</a:t>
            </a:r>
            <a:r>
              <a:rPr lang="cs-CZ" sz="2800" dirty="0">
                <a:solidFill>
                  <a:srgbClr val="080808"/>
                </a:solidFill>
                <a:latin typeface="+mn-lt"/>
              </a:rPr>
              <a:t>9</a:t>
            </a:r>
            <a:r>
              <a:rPr lang="sv-SE" sz="2800" dirty="0" smtClean="0">
                <a:solidFill>
                  <a:srgbClr val="080808"/>
                </a:solidFill>
                <a:latin typeface="+mn-lt"/>
              </a:rPr>
              <a:t>)</a:t>
            </a:r>
            <a:endParaRPr lang="sv-SE" sz="2800" dirty="0">
              <a:solidFill>
                <a:srgbClr val="0808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02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CPS EMPLOYEES 201</a:t>
            </a:r>
            <a:r>
              <a:rPr lang="cs-CZ" dirty="0" smtClean="0"/>
              <a:t>7</a:t>
            </a:r>
            <a:r>
              <a:rPr lang="en-US" dirty="0" smtClean="0"/>
              <a:t>–2019</a:t>
            </a:r>
            <a:endParaRPr lang="en-US" dirty="0"/>
          </a:p>
        </p:txBody>
      </p:sp>
      <p:graphicFrame>
        <p:nvGraphicFramePr>
          <p:cNvPr id="15" name="Zástupný symbol pro obsah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0854038"/>
              </p:ext>
            </p:extLst>
          </p:nvPr>
        </p:nvGraphicFramePr>
        <p:xfrm>
          <a:off x="1014484" y="1742915"/>
          <a:ext cx="6907324" cy="461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Šestiúhelník 26"/>
          <p:cNvSpPr/>
          <p:nvPr/>
        </p:nvSpPr>
        <p:spPr>
          <a:xfrm rot="5400000">
            <a:off x="7771792" y="2036315"/>
            <a:ext cx="4377600" cy="3790800"/>
          </a:xfrm>
          <a:prstGeom prst="hexagon">
            <a:avLst>
              <a:gd name="adj" fmla="val 28758"/>
              <a:gd name="vf" fmla="val 115470"/>
            </a:avLst>
          </a:prstGeom>
          <a:blipFill dpi="0" rotWithShape="0">
            <a:blip r:embed="rId3"/>
            <a:srcRect/>
            <a:stretch>
              <a:fillRect l="-50000" r="-22200"/>
            </a:stretch>
          </a:blipFill>
          <a:ln w="76200">
            <a:solidFill>
              <a:srgbClr val="33A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045973" y="6457457"/>
            <a:ext cx="18758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cs-CZ" sz="1050" dirty="0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</a:t>
            </a:r>
            <a:r>
              <a:rPr lang="cs-CZ" sz="1050" dirty="0" err="1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State</a:t>
            </a:r>
            <a:r>
              <a:rPr lang="cs-CZ" sz="1050" dirty="0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as </a:t>
            </a:r>
            <a:r>
              <a:rPr lang="cs-CZ" sz="1050" dirty="0" err="1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cs-CZ" sz="1050" dirty="0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1050" dirty="0" err="1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December</a:t>
            </a:r>
            <a:r>
              <a:rPr lang="cs-CZ" sz="1050" dirty="0">
                <a:solidFill>
                  <a:srgbClr val="4650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2, 2019</a:t>
            </a:r>
          </a:p>
        </p:txBody>
      </p:sp>
    </p:spTree>
    <p:extLst>
      <p:ext uri="{BB962C8B-B14F-4D97-AF65-F5344CB8AC3E}">
        <p14:creationId xmlns:p14="http://schemas.microsoft.com/office/powerpoint/2010/main" val="7897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3AEAB"/>
                </a:solidFill>
              </a:rPr>
              <a:t>CPS </a:t>
            </a:r>
            <a:r>
              <a:rPr lang="cs-CZ" dirty="0" smtClean="0">
                <a:solidFill>
                  <a:srgbClr val="33AEAB"/>
                </a:solidFill>
              </a:rPr>
              <a:t>STAFF 2017–2019</a:t>
            </a:r>
            <a:endParaRPr lang="cs-CZ" dirty="0">
              <a:solidFill>
                <a:srgbClr val="33AEAB"/>
              </a:solidFill>
            </a:endParaRPr>
          </a:p>
        </p:txBody>
      </p:sp>
      <p:graphicFrame>
        <p:nvGraphicFramePr>
          <p:cNvPr id="15" name="Zástupný symbol pro obsah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9649553"/>
              </p:ext>
            </p:extLst>
          </p:nvPr>
        </p:nvGraphicFramePr>
        <p:xfrm>
          <a:off x="1014484" y="1742915"/>
          <a:ext cx="6907324" cy="461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Šestiúhelník 26"/>
          <p:cNvSpPr/>
          <p:nvPr/>
        </p:nvSpPr>
        <p:spPr>
          <a:xfrm rot="5400000">
            <a:off x="7771792" y="2036315"/>
            <a:ext cx="4377600" cy="3790800"/>
          </a:xfrm>
          <a:prstGeom prst="hexagon">
            <a:avLst>
              <a:gd name="adj" fmla="val 28758"/>
              <a:gd name="vf" fmla="val 115470"/>
            </a:avLst>
          </a:prstGeom>
          <a:blipFill dpi="0" rotWithShape="0">
            <a:blip r:embed="rId3"/>
            <a:srcRect/>
            <a:stretch>
              <a:fillRect l="-11034" t="-9447" r="-62186" b="9447"/>
            </a:stretch>
          </a:blipFill>
          <a:ln w="76200">
            <a:solidFill>
              <a:srgbClr val="33A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9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CPS STAFF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18374"/>
              </p:ext>
            </p:extLst>
          </p:nvPr>
        </p:nvGraphicFramePr>
        <p:xfrm>
          <a:off x="2768223" y="1690689"/>
          <a:ext cx="6655555" cy="4769252"/>
        </p:xfrm>
        <a:graphic>
          <a:graphicData uri="http://schemas.openxmlformats.org/drawingml/2006/table">
            <a:tbl>
              <a:tblPr firstRow="1" firstCol="1" bandRow="1"/>
              <a:tblGrid>
                <a:gridCol w="1868255">
                  <a:extLst>
                    <a:ext uri="{9D8B030D-6E8A-4147-A177-3AD203B41FA5}">
                      <a16:colId xmlns:a16="http://schemas.microsoft.com/office/drawing/2014/main" val="3274122308"/>
                    </a:ext>
                  </a:extLst>
                </a:gridCol>
                <a:gridCol w="1196825">
                  <a:extLst>
                    <a:ext uri="{9D8B030D-6E8A-4147-A177-3AD203B41FA5}">
                      <a16:colId xmlns:a16="http://schemas.microsoft.com/office/drawing/2014/main" val="4084487161"/>
                    </a:ext>
                  </a:extLst>
                </a:gridCol>
                <a:gridCol w="1196825">
                  <a:extLst>
                    <a:ext uri="{9D8B030D-6E8A-4147-A177-3AD203B41FA5}">
                      <a16:colId xmlns:a16="http://schemas.microsoft.com/office/drawing/2014/main" val="3423497061"/>
                    </a:ext>
                  </a:extLst>
                </a:gridCol>
                <a:gridCol w="1196825">
                  <a:extLst>
                    <a:ext uri="{9D8B030D-6E8A-4147-A177-3AD203B41FA5}">
                      <a16:colId xmlns:a16="http://schemas.microsoft.com/office/drawing/2014/main" val="2231321550"/>
                    </a:ext>
                  </a:extLst>
                </a:gridCol>
                <a:gridCol w="1196825">
                  <a:extLst>
                    <a:ext uri="{9D8B030D-6E8A-4147-A177-3AD203B41FA5}">
                      <a16:colId xmlns:a16="http://schemas.microsoft.com/office/drawing/2014/main" val="3257517047"/>
                    </a:ext>
                  </a:extLst>
                </a:gridCol>
              </a:tblGrid>
              <a:tr h="49718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000" b="1" dirty="0" smtClean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RESEARCHERS</a:t>
                      </a:r>
                      <a:endParaRPr lang="cs-CZ" sz="110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201</a:t>
                      </a:r>
                      <a:r>
                        <a:rPr lang="cs-CZ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  <a:r>
                        <a:rPr lang="cs-CZ" sz="1100" b="1" dirty="0" err="1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tate</a:t>
                      </a:r>
                      <a:r>
                        <a:rPr lang="cs-CZ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 as</a:t>
                      </a:r>
                      <a:r>
                        <a:rPr lang="cs-CZ" sz="1100" b="1" baseline="0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cs-CZ" sz="1100" b="1" baseline="0" dirty="0" err="1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cs-CZ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Dec</a:t>
                      </a:r>
                      <a:r>
                        <a:rPr lang="cs-CZ" sz="1100" b="1" baseline="0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  <a:r>
                        <a:rPr lang="cs-CZ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201</a:t>
                      </a:r>
                      <a:r>
                        <a:rPr lang="cs-CZ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cs-CZ" sz="140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201</a:t>
                      </a:r>
                      <a:r>
                        <a:rPr lang="cs-CZ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 (</a:t>
                      </a:r>
                      <a:r>
                        <a:rPr lang="cs-CZ" sz="1100" b="1" dirty="0" err="1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state</a:t>
                      </a:r>
                      <a:r>
                        <a:rPr lang="cs-CZ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 as </a:t>
                      </a:r>
                      <a:r>
                        <a:rPr lang="cs-CZ" sz="1100" b="1" dirty="0" err="1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cs-CZ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Dec 2,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201</a:t>
                      </a:r>
                      <a:r>
                        <a:rPr lang="cs-CZ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cs-CZ" sz="140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13124"/>
                  </a:ext>
                </a:extLst>
              </a:tr>
              <a:tr h="552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NUMBER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OF PERSONS</a:t>
                      </a:r>
                      <a:endParaRPr lang="cs-CZ" sz="110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FTE</a:t>
                      </a:r>
                      <a:endParaRPr lang="cs-CZ" sz="110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NUMBER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OF PERSONS</a:t>
                      </a:r>
                      <a:endParaRPr lang="cs-CZ" sz="110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FTE</a:t>
                      </a:r>
                      <a:endParaRPr lang="cs-CZ" sz="110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7513"/>
                  </a:ext>
                </a:extLst>
              </a:tr>
              <a:tr h="4971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113</a:t>
                      </a:r>
                      <a:endParaRPr lang="cs-CZ" sz="140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71.88</a:t>
                      </a:r>
                      <a:endParaRPr lang="cs-CZ" sz="140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r>
                        <a:rPr lang="cs-CZ" sz="14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r>
                        <a:rPr lang="cs-CZ" sz="14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6.6</a:t>
                      </a:r>
                      <a:r>
                        <a:rPr lang="en-US" sz="14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852578"/>
                  </a:ext>
                </a:extLst>
              </a:tr>
              <a:tr h="497187">
                <a:tc>
                  <a:txBody>
                    <a:bodyPr/>
                    <a:lstStyle/>
                    <a:p>
                      <a:pPr marL="215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prof. </a:t>
                      </a:r>
                      <a:endParaRPr lang="cs-CZ" sz="1100" b="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1.</a:t>
                      </a:r>
                      <a:r>
                        <a:rPr lang="cs-CZ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73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cs-CZ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cs-CZ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46490"/>
                  </a:ext>
                </a:extLst>
              </a:tr>
              <a:tr h="497187">
                <a:tc>
                  <a:txBody>
                    <a:bodyPr/>
                    <a:lstStyle/>
                    <a:p>
                      <a:pPr marL="215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Assoc</a:t>
                      </a:r>
                      <a:r>
                        <a:rPr lang="en-US" sz="1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. Prof.</a:t>
                      </a:r>
                      <a:endParaRPr lang="cs-CZ" sz="110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8.15</a:t>
                      </a:r>
                      <a:endParaRPr lang="cs-CZ" sz="140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cs-CZ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8.40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73005"/>
                  </a:ext>
                </a:extLst>
              </a:tr>
              <a:tr h="497187">
                <a:tc>
                  <a:txBody>
                    <a:bodyPr/>
                    <a:lstStyle/>
                    <a:p>
                      <a:pPr marL="215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Ph.D., Dr.</a:t>
                      </a:r>
                      <a:endParaRPr lang="cs-CZ" sz="1100" b="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67</a:t>
                      </a:r>
                      <a:endParaRPr lang="cs-CZ" sz="140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50.30</a:t>
                      </a:r>
                      <a:endParaRPr lang="cs-CZ" sz="140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r>
                        <a:rPr lang="cs-CZ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51.23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424908"/>
                  </a:ext>
                </a:extLst>
              </a:tr>
              <a:tr h="497187">
                <a:tc>
                  <a:txBody>
                    <a:bodyPr/>
                    <a:lstStyle/>
                    <a:p>
                      <a:pPr marL="215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Ph.D</a:t>
                      </a:r>
                      <a:r>
                        <a:rPr lang="en-US" sz="1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. students</a:t>
                      </a:r>
                      <a:endParaRPr lang="cs-CZ" sz="110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endParaRPr lang="cs-CZ" sz="140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11.</a:t>
                      </a:r>
                      <a:r>
                        <a:rPr lang="cs-CZ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70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r>
                        <a:rPr lang="cs-CZ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cs-CZ" sz="1400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cs-CZ" sz="105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49013"/>
                  </a:ext>
                </a:extLst>
              </a:tr>
              <a:tr h="736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ADMINISTRATION</a:t>
                      </a:r>
                      <a:r>
                        <a:rPr lang="en-US" sz="10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, TECHNICIANS</a:t>
                      </a:r>
                      <a:endParaRPr lang="cs-CZ" sz="110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cs-CZ" sz="140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19.65</a:t>
                      </a:r>
                      <a:endParaRPr lang="cs-CZ" sz="140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cs-CZ" sz="14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13.8</a:t>
                      </a:r>
                      <a:r>
                        <a:rPr lang="en-US" sz="14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cs-CZ" sz="105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5098"/>
                  </a:ext>
                </a:extLst>
              </a:tr>
              <a:tr h="497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endParaRPr lang="cs-CZ" sz="1600" b="1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05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43</a:t>
                      </a:r>
                      <a:endParaRPr lang="cs-CZ" sz="110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91</a:t>
                      </a:r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.5</a:t>
                      </a: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cs-CZ" sz="110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cs-CZ" sz="110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46505A"/>
                          </a:solidFill>
                          <a:effectLst/>
                          <a:latin typeface="Segoe UI" panose="020B0502040204020203" pitchFamily="34" charset="0"/>
                          <a:ea typeface="Segoe UI Emoji" panose="020B0502040204020203" pitchFamily="34" charset="0"/>
                          <a:cs typeface="Segoe UI" panose="020B0502040204020203" pitchFamily="34" charset="0"/>
                        </a:rPr>
                        <a:t>5.73</a:t>
                      </a:r>
                      <a:endParaRPr lang="cs-CZ" sz="1100" dirty="0">
                        <a:solidFill>
                          <a:srgbClr val="46505A"/>
                        </a:solidFill>
                        <a:effectLst/>
                        <a:latin typeface="Segoe UI" panose="020B0502040204020203" pitchFamily="34" charset="0"/>
                        <a:ea typeface="Segoe UI Emoj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32400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135406"/>
                  </a:ext>
                </a:extLst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7" y="3356212"/>
            <a:ext cx="271818" cy="2718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7" y="3856630"/>
            <a:ext cx="271818" cy="2718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7" y="4357048"/>
            <a:ext cx="271818" cy="27181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7" y="4857466"/>
            <a:ext cx="271818" cy="2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2766219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 smtClean="0">
                <a:solidFill>
                  <a:schemeClr val="bg2">
                    <a:lumMod val="10000"/>
                  </a:schemeClr>
                </a:solidFill>
              </a:rPr>
              <a:t>RESEARCH &amp; DEVELOPMENT</a:t>
            </a:r>
            <a:endParaRPr lang="cs-CZ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PS prezentace">
      <a:dk1>
        <a:srgbClr val="46505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3AEAB"/>
      </a:hlink>
      <a:folHlink>
        <a:srgbClr val="009592"/>
      </a:folHlink>
    </a:clrScheme>
    <a:fontScheme name="CPS prezentace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8090</TotalTime>
  <Words>602</Words>
  <Application>Microsoft Office PowerPoint</Application>
  <PresentationFormat>Širokoúhlá obrazovka</PresentationFormat>
  <Paragraphs>247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Calibri</vt:lpstr>
      <vt:lpstr>Segoe UI</vt:lpstr>
      <vt:lpstr>Segoe UI Black</vt:lpstr>
      <vt:lpstr>Segoe UI Emoji</vt:lpstr>
      <vt:lpstr>Segoe UI Light</vt:lpstr>
      <vt:lpstr>Segoe UI Semibold</vt:lpstr>
      <vt:lpstr>Times New Roman</vt:lpstr>
      <vt:lpstr>UTB Text</vt:lpstr>
      <vt:lpstr>Motiv Office</vt:lpstr>
      <vt:lpstr>CENTRE OF POLYMER SYSTEMS</vt:lpstr>
      <vt:lpstr>Prezentace aplikace PowerPoint</vt:lpstr>
      <vt:lpstr>CENTRE OF POLYMER SYSTEMS</vt:lpstr>
      <vt:lpstr>MANAGEMENT STRUCTURE</vt:lpstr>
      <vt:lpstr>FUNDING</vt:lpstr>
      <vt:lpstr>NUMBER OF CPS EMPLOYEES 2017–2019</vt:lpstr>
      <vt:lpstr>CPS STAFF 2017–2019</vt:lpstr>
      <vt:lpstr>CPS STAFF</vt:lpstr>
      <vt:lpstr>Prezentace aplikace PowerPoint</vt:lpstr>
      <vt:lpstr>PROJECTS IN 2019</vt:lpstr>
      <vt:lpstr>PROJECTS IN 2019</vt:lpstr>
      <vt:lpstr>PUBLICATION OUTPUTS</vt:lpstr>
      <vt:lpstr>PUBLICATION OUTPUTS</vt:lpstr>
      <vt:lpstr>PUBLICATION OUTPUTS</vt:lpstr>
      <vt:lpstr>PUBLICATION OUTPUTS</vt:lpstr>
      <vt:lpstr>QUALITY OF PUBLISHED PAPERS</vt:lpstr>
      <vt:lpstr>Prezentace aplikace PowerPoint</vt:lpstr>
      <vt:lpstr>EDUCATION | PHD STUDY PROGRAMMES</vt:lpstr>
      <vt:lpstr>NUMBER OF DOCTORAL  STUDENTS IN 2019</vt:lpstr>
      <vt:lpstr>Prezentace aplikace PowerPoint</vt:lpstr>
      <vt:lpstr>SHOW MUST GO ON… QUALITY, SUSTAINABILITY AND RESPONSIBILITY</vt:lpstr>
      <vt:lpstr>CPS organization structure (tentative)</vt:lpstr>
      <vt:lpstr>Prezentace aplikace PowerPoint</vt:lpstr>
      <vt:lpstr>CPS X-mass party</vt:lpstr>
    </vt:vector>
  </TitlesOfParts>
  <Company>UTB Zlín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OF POLYMER SYSTEMS</dc:title>
  <dc:creator>Světlana Hrabinová</dc:creator>
  <cp:lastModifiedBy>Windows User</cp:lastModifiedBy>
  <cp:revision>277</cp:revision>
  <cp:lastPrinted>2019-11-06T10:23:12Z</cp:lastPrinted>
  <dcterms:created xsi:type="dcterms:W3CDTF">2019-02-07T16:33:11Z</dcterms:created>
  <dcterms:modified xsi:type="dcterms:W3CDTF">2019-12-10T23:15:59Z</dcterms:modified>
</cp:coreProperties>
</file>